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wdp" ContentType="image/vnd.ms-photo"/>
  <Default Extension="vml" ContentType="application/vnd.openxmlformats-officedocument.vmlDrawing"/>
  <Default Extension="doc" ContentType="application/msword"/>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7.xml" ContentType="application/vnd.openxmlformats-officedocument.presentationml.tags+xml"/>
  <Override PartName="/ppt/notesSlides/notesSlide3.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notesSlides/notesSlide4.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5.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notesSlides/notesSlide6.xml" ContentType="application/vnd.openxmlformats-officedocument.presentationml.notesSlide+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notesSlides/notesSlide7.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8.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65.xml" ContentType="application/vnd.openxmlformats-officedocument.presentationml.tags+xml"/>
  <Override PartName="/ppt/notesSlides/notesSlide11.xml" ContentType="application/vnd.openxmlformats-officedocument.presentationml.notesSlide+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notesSlides/notesSlide12.xml" ContentType="application/vnd.openxmlformats-officedocument.presentationml.notesSlide+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notesSlides/notesSlide13.xml" ContentType="application/vnd.openxmlformats-officedocument.presentationml.notesSlide+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notesSlides/notesSlide14.xml" ContentType="application/vnd.openxmlformats-officedocument.presentationml.notesSlide+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notesSlides/notesSlide15.xml" ContentType="application/vnd.openxmlformats-officedocument.presentationml.notesSlide+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notesSlides/notesSlide16.xml" ContentType="application/vnd.openxmlformats-officedocument.presentationml.notesSlide+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notesSlides/notesSlide17.xml" ContentType="application/vnd.openxmlformats-officedocument.presentationml.notesSlide+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notesSlides/notesSlide18.xml" ContentType="application/vnd.openxmlformats-officedocument.presentationml.notesSlide+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notesSlides/notesSlide19.xml" ContentType="application/vnd.openxmlformats-officedocument.presentationml.notesSlide+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notesSlides/notesSlide20.xml" ContentType="application/vnd.openxmlformats-officedocument.presentationml.notesSlide+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notesSlides/notesSlide21.xml" ContentType="application/vnd.openxmlformats-officedocument.presentationml.notesSlide+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notesSlides/notesSlide22.xml" ContentType="application/vnd.openxmlformats-officedocument.presentationml.notesSlide+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notesSlides/notesSlide23.xml" ContentType="application/vnd.openxmlformats-officedocument.presentationml.notesSlide+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notesSlides/notesSlide24.xml" ContentType="application/vnd.openxmlformats-officedocument.presentationml.notesSlide+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notesSlides/notesSlide25.xml" ContentType="application/vnd.openxmlformats-officedocument.presentationml.notesSlide+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2"/>
  </p:sldMasterIdLst>
  <p:notesMasterIdLst>
    <p:notesMasterId r:id="rId67"/>
  </p:notesMasterIdLst>
  <p:handoutMasterIdLst>
    <p:handoutMasterId r:id="rId68"/>
  </p:handoutMasterIdLst>
  <p:sldIdLst>
    <p:sldId id="477" r:id="rId3"/>
    <p:sldId id="258" r:id="rId4"/>
    <p:sldId id="478" r:id="rId5"/>
    <p:sldId id="259" r:id="rId6"/>
    <p:sldId id="479" r:id="rId7"/>
    <p:sldId id="261" r:id="rId8"/>
    <p:sldId id="609" r:id="rId9"/>
    <p:sldId id="488" r:id="rId10"/>
    <p:sldId id="552" r:id="rId11"/>
    <p:sldId id="610" r:id="rId12"/>
    <p:sldId id="498" r:id="rId13"/>
    <p:sldId id="553" r:id="rId14"/>
    <p:sldId id="611" r:id="rId15"/>
    <p:sldId id="499" r:id="rId16"/>
    <p:sldId id="500" r:id="rId17"/>
    <p:sldId id="605" r:id="rId18"/>
    <p:sldId id="502" r:id="rId19"/>
    <p:sldId id="503" r:id="rId20"/>
    <p:sldId id="612" r:id="rId21"/>
    <p:sldId id="504" r:id="rId22"/>
    <p:sldId id="555" r:id="rId23"/>
    <p:sldId id="514" r:id="rId24"/>
    <p:sldId id="515" r:id="rId25"/>
    <p:sldId id="607" r:id="rId26"/>
    <p:sldId id="603" r:id="rId27"/>
    <p:sldId id="517" r:id="rId28"/>
    <p:sldId id="613" r:id="rId29"/>
    <p:sldId id="614" r:id="rId30"/>
    <p:sldId id="519" r:id="rId31"/>
    <p:sldId id="531" r:id="rId32"/>
    <p:sldId id="532" r:id="rId33"/>
    <p:sldId id="604" r:id="rId34"/>
    <p:sldId id="534" r:id="rId35"/>
    <p:sldId id="615" r:id="rId36"/>
    <p:sldId id="483" r:id="rId37"/>
    <p:sldId id="484" r:id="rId38"/>
    <p:sldId id="485" r:id="rId39"/>
    <p:sldId id="486" r:id="rId40"/>
    <p:sldId id="487" r:id="rId41"/>
    <p:sldId id="536" r:id="rId42"/>
    <p:sldId id="482" r:id="rId43"/>
    <p:sldId id="537" r:id="rId44"/>
    <p:sldId id="539" r:id="rId45"/>
    <p:sldId id="540" r:id="rId46"/>
    <p:sldId id="541" r:id="rId47"/>
    <p:sldId id="542" r:id="rId48"/>
    <p:sldId id="543" r:id="rId49"/>
    <p:sldId id="544" r:id="rId50"/>
    <p:sldId id="546" r:id="rId51"/>
    <p:sldId id="616" r:id="rId52"/>
    <p:sldId id="620" r:id="rId53"/>
    <p:sldId id="621" r:id="rId54"/>
    <p:sldId id="619" r:id="rId55"/>
    <p:sldId id="547" r:id="rId56"/>
    <p:sldId id="558" r:id="rId57"/>
    <p:sldId id="548" r:id="rId58"/>
    <p:sldId id="559" r:id="rId59"/>
    <p:sldId id="549" r:id="rId60"/>
    <p:sldId id="560" r:id="rId61"/>
    <p:sldId id="550" r:id="rId62"/>
    <p:sldId id="551" r:id="rId63"/>
    <p:sldId id="617" r:id="rId64"/>
    <p:sldId id="618" r:id="rId65"/>
    <p:sldId id="602" r:id="rId66"/>
  </p:sldIdLst>
  <p:sldSz cx="12192000" cy="6858000"/>
  <p:notesSz cx="6858000" cy="9144000"/>
  <p:custDataLst>
    <p:tags r:id="rId69"/>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4041" userDrawn="1">
          <p15:clr>
            <a:srgbClr val="A4A3A4"/>
          </p15:clr>
        </p15:guide>
        <p15:guide id="2" pos="17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77933C"/>
    <a:srgbClr val="6CA343"/>
    <a:srgbClr val="F7F7F7"/>
    <a:srgbClr val="558ED5"/>
    <a:srgbClr val="E41908"/>
    <a:srgbClr val="340A5E"/>
    <a:srgbClr val="3A3A3A"/>
    <a:srgbClr val="FFC001"/>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20" autoAdjust="0"/>
    <p:restoredTop sz="94606" autoAdjust="0"/>
  </p:normalViewPr>
  <p:slideViewPr>
    <p:cSldViewPr snapToObjects="1" showGuides="1">
      <p:cViewPr>
        <p:scale>
          <a:sx n="75" d="100"/>
          <a:sy n="75" d="100"/>
        </p:scale>
        <p:origin x="-744" y="-228"/>
      </p:cViewPr>
      <p:guideLst>
        <p:guide orient="horz" pos="4041"/>
        <p:guide pos="173"/>
      </p:guideLst>
    </p:cSldViewPr>
  </p:slideViewPr>
  <p:outlineViewPr>
    <p:cViewPr>
      <p:scale>
        <a:sx n="33" d="100"/>
        <a:sy n="33" d="100"/>
      </p:scale>
      <p:origin x="0" y="-1530"/>
    </p:cViewPr>
  </p:outlineViewPr>
  <p:notesTextViewPr>
    <p:cViewPr>
      <p:scale>
        <a:sx n="1" d="1"/>
        <a:sy n="1" d="1"/>
      </p:scale>
      <p:origin x="0" y="0"/>
    </p:cViewPr>
  </p:notesTextViewPr>
  <p:sorterViewPr>
    <p:cViewPr>
      <p:scale>
        <a:sx n="50" d="100"/>
        <a:sy n="50" d="100"/>
      </p:scale>
      <p:origin x="0" y="0"/>
    </p:cViewPr>
  </p:sorterViewPr>
  <p:gridSpacing cx="216027" cy="216027"/>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handoutMaster" Target="handoutMasters/handoutMaster1.xml"/><Relationship Id="rId7" Type="http://schemas.openxmlformats.org/officeDocument/2006/relationships/slide" Target="slides/slide5.xml"/><Relationship Id="rId71"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tags" Target="tags/tag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notesMaster" Target="notesMasters/notesMaster1.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image" Target="../media/image36.emf"/><Relationship Id="rId1" Type="http://schemas.openxmlformats.org/officeDocument/2006/relationships/image" Target="../media/image35.emf"/><Relationship Id="rId5" Type="http://schemas.openxmlformats.org/officeDocument/2006/relationships/image" Target="../media/image39.emf"/><Relationship Id="rId4" Type="http://schemas.openxmlformats.org/officeDocument/2006/relationships/image" Target="../media/image38.e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image" Target="../media/image40.emf"/><Relationship Id="rId6" Type="http://schemas.openxmlformats.org/officeDocument/2006/relationships/image" Target="../media/image45.emf"/><Relationship Id="rId5" Type="http://schemas.openxmlformats.org/officeDocument/2006/relationships/image" Target="../media/image44.emf"/><Relationship Id="rId4" Type="http://schemas.openxmlformats.org/officeDocument/2006/relationships/image" Target="../media/image43.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13.v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image" Target="../media/image48.emf"/><Relationship Id="rId1" Type="http://schemas.openxmlformats.org/officeDocument/2006/relationships/image" Target="../media/image47.emf"/></Relationships>
</file>

<file path=ppt/drawings/_rels/vmlDrawing14.v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emf"/><Relationship Id="rId1" Type="http://schemas.openxmlformats.org/officeDocument/2006/relationships/image" Target="../media/image50.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53.emf"/></Relationships>
</file>

<file path=ppt/drawings/_rels/vmlDrawing16.v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6.emf"/><Relationship Id="rId1" Type="http://schemas.openxmlformats.org/officeDocument/2006/relationships/image" Target="../media/image55.emf"/><Relationship Id="rId4" Type="http://schemas.openxmlformats.org/officeDocument/2006/relationships/image" Target="../media/image58.emf"/></Relationships>
</file>

<file path=ppt/drawings/_rels/vmlDrawing17.vml.rels><?xml version="1.0" encoding="UTF-8" standalone="yes"?>
<Relationships xmlns="http://schemas.openxmlformats.org/package/2006/relationships"><Relationship Id="rId3" Type="http://schemas.openxmlformats.org/officeDocument/2006/relationships/image" Target="../media/image61.emf"/><Relationship Id="rId2" Type="http://schemas.openxmlformats.org/officeDocument/2006/relationships/image" Target="../media/image60.emf"/><Relationship Id="rId1" Type="http://schemas.openxmlformats.org/officeDocument/2006/relationships/image" Target="../media/image59.emf"/><Relationship Id="rId4" Type="http://schemas.openxmlformats.org/officeDocument/2006/relationships/image" Target="../media/image62.emf"/></Relationships>
</file>

<file path=ppt/drawings/_rels/vmlDrawing18.v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image" Target="../media/image64.emf"/><Relationship Id="rId1" Type="http://schemas.openxmlformats.org/officeDocument/2006/relationships/image" Target="../media/image63.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66.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image" Target="../media/image8.emf"/><Relationship Id="rId1" Type="http://schemas.openxmlformats.org/officeDocument/2006/relationships/image" Target="../media/image7.emf"/><Relationship Id="rId5" Type="http://schemas.openxmlformats.org/officeDocument/2006/relationships/image" Target="../media/image11.emf"/><Relationship Id="rId4" Type="http://schemas.openxmlformats.org/officeDocument/2006/relationships/image" Target="../media/image10.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67.emf"/></Relationships>
</file>

<file path=ppt/drawings/_rels/vmlDrawing21.v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image" Target="../media/image69.emf"/><Relationship Id="rId1" Type="http://schemas.openxmlformats.org/officeDocument/2006/relationships/image" Target="../media/image68.emf"/></Relationships>
</file>

<file path=ppt/drawings/_rels/vmlDrawing22.vml.rels><?xml version="1.0" encoding="UTF-8" standalone="yes"?>
<Relationships xmlns="http://schemas.openxmlformats.org/package/2006/relationships"><Relationship Id="rId2" Type="http://schemas.openxmlformats.org/officeDocument/2006/relationships/image" Target="../media/image72.emf"/><Relationship Id="rId1" Type="http://schemas.openxmlformats.org/officeDocument/2006/relationships/image" Target="../media/image7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73.emf"/></Relationships>
</file>

<file path=ppt/drawings/_rels/vmlDrawing24.vml.rels><?xml version="1.0" encoding="UTF-8" standalone="yes"?>
<Relationships xmlns="http://schemas.openxmlformats.org/package/2006/relationships"><Relationship Id="rId2" Type="http://schemas.openxmlformats.org/officeDocument/2006/relationships/image" Target="../media/image75.emf"/><Relationship Id="rId1" Type="http://schemas.openxmlformats.org/officeDocument/2006/relationships/image" Target="../media/image74.emf"/></Relationships>
</file>

<file path=ppt/drawings/_rels/vmlDrawing25.vml.rels><?xml version="1.0" encoding="UTF-8" standalone="yes"?>
<Relationships xmlns="http://schemas.openxmlformats.org/package/2006/relationships"><Relationship Id="rId3" Type="http://schemas.openxmlformats.org/officeDocument/2006/relationships/image" Target="../media/image78.emf"/><Relationship Id="rId2" Type="http://schemas.openxmlformats.org/officeDocument/2006/relationships/image" Target="../media/image77.emf"/><Relationship Id="rId1" Type="http://schemas.openxmlformats.org/officeDocument/2006/relationships/image" Target="../media/image76.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79.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80.emf"/></Relationships>
</file>

<file path=ppt/drawings/_rels/vmlDrawing28.vml.rels><?xml version="1.0" encoding="UTF-8" standalone="yes"?>
<Relationships xmlns="http://schemas.openxmlformats.org/package/2006/relationships"><Relationship Id="rId3" Type="http://schemas.openxmlformats.org/officeDocument/2006/relationships/image" Target="../media/image83.emf"/><Relationship Id="rId2" Type="http://schemas.openxmlformats.org/officeDocument/2006/relationships/image" Target="../media/image82.emf"/><Relationship Id="rId1" Type="http://schemas.openxmlformats.org/officeDocument/2006/relationships/image" Target="../media/image81.emf"/><Relationship Id="rId6" Type="http://schemas.openxmlformats.org/officeDocument/2006/relationships/image" Target="../media/image86.emf"/><Relationship Id="rId5" Type="http://schemas.openxmlformats.org/officeDocument/2006/relationships/image" Target="../media/image85.emf"/><Relationship Id="rId4" Type="http://schemas.openxmlformats.org/officeDocument/2006/relationships/image" Target="../media/image84.emf"/></Relationships>
</file>

<file path=ppt/drawings/_rels/vmlDrawing29.vml.rels><?xml version="1.0" encoding="UTF-8" standalone="yes"?>
<Relationships xmlns="http://schemas.openxmlformats.org/package/2006/relationships"><Relationship Id="rId3" Type="http://schemas.openxmlformats.org/officeDocument/2006/relationships/image" Target="../media/image90.emf"/><Relationship Id="rId2" Type="http://schemas.openxmlformats.org/officeDocument/2006/relationships/image" Target="../media/image89.emf"/><Relationship Id="rId1" Type="http://schemas.openxmlformats.org/officeDocument/2006/relationships/image" Target="../media/image88.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image" Target="../media/image13.emf"/><Relationship Id="rId1" Type="http://schemas.openxmlformats.org/officeDocument/2006/relationships/image" Target="../media/image12.emf"/></Relationships>
</file>

<file path=ppt/drawings/_rels/vmlDrawing30.vml.rels><?xml version="1.0" encoding="UTF-8" standalone="yes"?>
<Relationships xmlns="http://schemas.openxmlformats.org/package/2006/relationships"><Relationship Id="rId3" Type="http://schemas.openxmlformats.org/officeDocument/2006/relationships/image" Target="../media/image93.emf"/><Relationship Id="rId2" Type="http://schemas.openxmlformats.org/officeDocument/2006/relationships/image" Target="../media/image92.emf"/><Relationship Id="rId1" Type="http://schemas.openxmlformats.org/officeDocument/2006/relationships/image" Target="../media/image91.emf"/><Relationship Id="rId4" Type="http://schemas.openxmlformats.org/officeDocument/2006/relationships/image" Target="../media/image94.emf"/></Relationships>
</file>

<file path=ppt/drawings/_rels/vmlDrawing31.vml.rels><?xml version="1.0" encoding="UTF-8" standalone="yes"?>
<Relationships xmlns="http://schemas.openxmlformats.org/package/2006/relationships"><Relationship Id="rId3" Type="http://schemas.openxmlformats.org/officeDocument/2006/relationships/image" Target="../media/image97.emf"/><Relationship Id="rId2" Type="http://schemas.openxmlformats.org/officeDocument/2006/relationships/image" Target="../media/image96.emf"/><Relationship Id="rId1" Type="http://schemas.openxmlformats.org/officeDocument/2006/relationships/image" Target="../media/image95.emf"/><Relationship Id="rId4" Type="http://schemas.openxmlformats.org/officeDocument/2006/relationships/image" Target="../media/image98.emf"/></Relationships>
</file>

<file path=ppt/drawings/_rels/vmlDrawing32.vml.rels><?xml version="1.0" encoding="UTF-8" standalone="yes"?>
<Relationships xmlns="http://schemas.openxmlformats.org/package/2006/relationships"><Relationship Id="rId2" Type="http://schemas.openxmlformats.org/officeDocument/2006/relationships/image" Target="../media/image100.emf"/><Relationship Id="rId1" Type="http://schemas.openxmlformats.org/officeDocument/2006/relationships/image" Target="../media/image99.emf"/></Relationships>
</file>

<file path=ppt/drawings/_rels/vmlDrawing33.vml.rels><?xml version="1.0" encoding="UTF-8" standalone="yes"?>
<Relationships xmlns="http://schemas.openxmlformats.org/package/2006/relationships"><Relationship Id="rId3" Type="http://schemas.openxmlformats.org/officeDocument/2006/relationships/image" Target="../media/image103.emf"/><Relationship Id="rId2" Type="http://schemas.openxmlformats.org/officeDocument/2006/relationships/image" Target="../media/image102.emf"/><Relationship Id="rId1" Type="http://schemas.openxmlformats.org/officeDocument/2006/relationships/image" Target="../media/image101.emf"/></Relationships>
</file>

<file path=ppt/drawings/_rels/vmlDrawing34.vml.rels><?xml version="1.0" encoding="UTF-8" standalone="yes"?>
<Relationships xmlns="http://schemas.openxmlformats.org/package/2006/relationships"><Relationship Id="rId3" Type="http://schemas.openxmlformats.org/officeDocument/2006/relationships/image" Target="../media/image107.emf"/><Relationship Id="rId2" Type="http://schemas.openxmlformats.org/officeDocument/2006/relationships/image" Target="../media/image106.emf"/><Relationship Id="rId1" Type="http://schemas.openxmlformats.org/officeDocument/2006/relationships/image" Target="../media/image105.emf"/><Relationship Id="rId5" Type="http://schemas.openxmlformats.org/officeDocument/2006/relationships/image" Target="../media/image109.emf"/><Relationship Id="rId4" Type="http://schemas.openxmlformats.org/officeDocument/2006/relationships/image" Target="../media/image108.emf"/></Relationships>
</file>

<file path=ppt/drawings/_rels/vmlDrawing35.vml.rels><?xml version="1.0" encoding="UTF-8" standalone="yes"?>
<Relationships xmlns="http://schemas.openxmlformats.org/package/2006/relationships"><Relationship Id="rId3" Type="http://schemas.openxmlformats.org/officeDocument/2006/relationships/image" Target="../media/image112.emf"/><Relationship Id="rId2" Type="http://schemas.openxmlformats.org/officeDocument/2006/relationships/image" Target="../media/image111.emf"/><Relationship Id="rId1" Type="http://schemas.openxmlformats.org/officeDocument/2006/relationships/image" Target="../media/image110.emf"/></Relationships>
</file>

<file path=ppt/drawings/_rels/vmlDrawing36.vml.rels><?xml version="1.0" encoding="UTF-8" standalone="yes"?>
<Relationships xmlns="http://schemas.openxmlformats.org/package/2006/relationships"><Relationship Id="rId2" Type="http://schemas.openxmlformats.org/officeDocument/2006/relationships/image" Target="../media/image114.emf"/><Relationship Id="rId1" Type="http://schemas.openxmlformats.org/officeDocument/2006/relationships/image" Target="../media/image113.emf"/></Relationships>
</file>

<file path=ppt/drawings/_rels/vmlDrawing4.v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image" Target="../media/image15.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image" Target="../media/image17.e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image" Target="../media/image20.emf"/><Relationship Id="rId4" Type="http://schemas.openxmlformats.org/officeDocument/2006/relationships/image" Target="../media/image23.emf"/></Relationships>
</file>

<file path=ppt/drawings/_rels/vmlDrawing7.v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image" Target="../media/image24.emf"/></Relationships>
</file>

<file path=ppt/drawings/_rels/vmlDrawing8.v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image" Target="../media/image27.emf"/><Relationship Id="rId4" Type="http://schemas.openxmlformats.org/officeDocument/2006/relationships/image" Target="../media/image30.emf"/></Relationships>
</file>

<file path=ppt/drawings/_rels/vmlDrawing9.v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image" Target="../media/image32.emf"/><Relationship Id="rId1" Type="http://schemas.openxmlformats.org/officeDocument/2006/relationships/image" Target="../media/image31.emf"/><Relationship Id="rId4" Type="http://schemas.openxmlformats.org/officeDocument/2006/relationships/image" Target="../media/image3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2024-4-23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3572478876"/>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4.png>
</file>

<file path=ppt/media/image19.png>
</file>

<file path=ppt/media/image2.png>
</file>

<file path=ppt/media/image3.jpeg>
</file>

<file path=ppt/media/image4.png>
</file>

<file path=ppt/media/image54.png>
</file>

<file path=ppt/media/image6.png>
</file>

<file path=ppt/media/image87.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7D470F4-B71D-48E3-8849-D94058D0B438}" type="datetimeFigureOut">
              <a:rPr lang="zh-CN" altLang="en-US" smtClean="0"/>
              <a:t>2024-4-23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54BDDFF-9C74-45EE-AD90-2B14BDC1031C}" type="slidenum">
              <a:rPr lang="zh-CN" altLang="en-US" smtClean="0"/>
              <a:t>‹#›</a:t>
            </a:fld>
            <a:endParaRPr lang="zh-CN" altLang="en-US"/>
          </a:p>
        </p:txBody>
      </p:sp>
    </p:spTree>
    <p:extLst>
      <p:ext uri="{BB962C8B-B14F-4D97-AF65-F5344CB8AC3E}">
        <p14:creationId xmlns:p14="http://schemas.microsoft.com/office/powerpoint/2010/main" val="1806792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6</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19</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20</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22</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23</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24</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26</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27</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28</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30</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31</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7</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33</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34</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dirty="0"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36</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37</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38</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39</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8</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11</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12</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13</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15</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16</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18</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2.xml"/><Relationship Id="rId1" Type="http://schemas.openxmlformats.org/officeDocument/2006/relationships/tags" Target="../tags/tag1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slide" Target="../slides/slide38.xml"/><Relationship Id="rId2" Type="http://schemas.openxmlformats.org/officeDocument/2006/relationships/slide" Target="../slides/slide37.xml"/><Relationship Id="rId1" Type="http://schemas.openxmlformats.org/officeDocument/2006/relationships/slideMaster" Target="../slideMasters/slideMaster1.xml"/><Relationship Id="rId5" Type="http://schemas.openxmlformats.org/officeDocument/2006/relationships/slide" Target="../slides/slide36.xml"/><Relationship Id="rId4" Type="http://schemas.openxmlformats.org/officeDocument/2006/relationships/slide" Target="../slides/slide39.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ags" Target="../tags/tag3.xml"/><Relationship Id="rId4" Type="http://schemas.microsoft.com/office/2007/relationships/hdphoto" Target="../media/hdphoto1.wdp"/></Relationships>
</file>

<file path=ppt/slideLayouts/_rels/slideLayout5.xml.rels><?xml version="1.0" encoding="UTF-8" standalone="yes"?>
<Relationships xmlns="http://schemas.openxmlformats.org/package/2006/relationships"><Relationship Id="rId8" Type="http://schemas.openxmlformats.org/officeDocument/2006/relationships/slide" Target="../slides/slide46.xml"/><Relationship Id="rId13" Type="http://schemas.openxmlformats.org/officeDocument/2006/relationships/slide" Target="../slides/slide56.xml"/><Relationship Id="rId3" Type="http://schemas.openxmlformats.org/officeDocument/2006/relationships/slideMaster" Target="../slideMasters/slideMaster1.xml"/><Relationship Id="rId7" Type="http://schemas.openxmlformats.org/officeDocument/2006/relationships/slide" Target="../slides/slide45.xml"/><Relationship Id="rId12" Type="http://schemas.openxmlformats.org/officeDocument/2006/relationships/slide" Target="../slides/slide54.xml"/><Relationship Id="rId2" Type="http://schemas.openxmlformats.org/officeDocument/2006/relationships/tags" Target="../tags/tag5.xml"/><Relationship Id="rId16" Type="http://schemas.openxmlformats.org/officeDocument/2006/relationships/slide" Target="../slides/slide41.xml"/><Relationship Id="rId1" Type="http://schemas.openxmlformats.org/officeDocument/2006/relationships/tags" Target="../tags/tag4.xml"/><Relationship Id="rId6" Type="http://schemas.openxmlformats.org/officeDocument/2006/relationships/slide" Target="../slides/slide44.xml"/><Relationship Id="rId11" Type="http://schemas.openxmlformats.org/officeDocument/2006/relationships/slide" Target="../slides/slide49.xml"/><Relationship Id="rId5" Type="http://schemas.openxmlformats.org/officeDocument/2006/relationships/slide" Target="../slides/slide43.xml"/><Relationship Id="rId15" Type="http://schemas.openxmlformats.org/officeDocument/2006/relationships/slide" Target="../slides/slide60.xml"/><Relationship Id="rId10" Type="http://schemas.openxmlformats.org/officeDocument/2006/relationships/slide" Target="../slides/slide48.xml"/><Relationship Id="rId4" Type="http://schemas.openxmlformats.org/officeDocument/2006/relationships/slide" Target="../slides/slide42.xml"/><Relationship Id="rId9" Type="http://schemas.openxmlformats.org/officeDocument/2006/relationships/slide" Target="../slides/slide47.xml"/><Relationship Id="rId14" Type="http://schemas.openxmlformats.org/officeDocument/2006/relationships/slide" Target="../slides/slide58.xml"/></Relationships>
</file>

<file path=ppt/slideLayouts/_rels/slideLayout6.xml.rels><?xml version="1.0" encoding="UTF-8" standalone="yes"?>
<Relationships xmlns="http://schemas.openxmlformats.org/package/2006/relationships"><Relationship Id="rId8" Type="http://schemas.openxmlformats.org/officeDocument/2006/relationships/slide" Target="../slides/slide48.xml"/><Relationship Id="rId13" Type="http://schemas.openxmlformats.org/officeDocument/2006/relationships/slide" Target="../slides/slide58.xml"/><Relationship Id="rId3" Type="http://schemas.openxmlformats.org/officeDocument/2006/relationships/slide" Target="../slides/slide43.xml"/><Relationship Id="rId7" Type="http://schemas.openxmlformats.org/officeDocument/2006/relationships/slide" Target="../slides/slide47.xml"/><Relationship Id="rId12" Type="http://schemas.openxmlformats.org/officeDocument/2006/relationships/slide" Target="../slides/slide56.xml"/><Relationship Id="rId2" Type="http://schemas.openxmlformats.org/officeDocument/2006/relationships/slide" Target="../slides/slide42.xml"/><Relationship Id="rId1" Type="http://schemas.openxmlformats.org/officeDocument/2006/relationships/slideMaster" Target="../slideMasters/slideMaster1.xml"/><Relationship Id="rId6" Type="http://schemas.openxmlformats.org/officeDocument/2006/relationships/slide" Target="../slides/slide46.xml"/><Relationship Id="rId11" Type="http://schemas.openxmlformats.org/officeDocument/2006/relationships/slide" Target="../slides/slide54.xml"/><Relationship Id="rId5" Type="http://schemas.openxmlformats.org/officeDocument/2006/relationships/slide" Target="../slides/slide45.xml"/><Relationship Id="rId15" Type="http://schemas.openxmlformats.org/officeDocument/2006/relationships/slide" Target="../slides/slide41.xml"/><Relationship Id="rId10" Type="http://schemas.openxmlformats.org/officeDocument/2006/relationships/slide" Target="../slides/slide53.xml"/><Relationship Id="rId4" Type="http://schemas.openxmlformats.org/officeDocument/2006/relationships/slide" Target="../slides/slide44.xml"/><Relationship Id="rId9" Type="http://schemas.openxmlformats.org/officeDocument/2006/relationships/slide" Target="../slides/slide49.xml"/><Relationship Id="rId14" Type="http://schemas.openxmlformats.org/officeDocument/2006/relationships/slide" Target="../slides/slide60.xml"/></Relationships>
</file>

<file path=ppt/slideLayouts/_rels/slideLayout7.xml.rels><?xml version="1.0" encoding="UTF-8" standalone="yes"?>
<Relationships xmlns="http://schemas.openxmlformats.org/package/2006/relationships"><Relationship Id="rId8" Type="http://schemas.openxmlformats.org/officeDocument/2006/relationships/slide" Target="../slides/slide46.xml"/><Relationship Id="rId13" Type="http://schemas.openxmlformats.org/officeDocument/2006/relationships/slide" Target="../slides/slide56.xml"/><Relationship Id="rId3" Type="http://schemas.openxmlformats.org/officeDocument/2006/relationships/slideMaster" Target="../slideMasters/slideMaster1.xml"/><Relationship Id="rId7" Type="http://schemas.openxmlformats.org/officeDocument/2006/relationships/slide" Target="../slides/slide45.xml"/><Relationship Id="rId12" Type="http://schemas.openxmlformats.org/officeDocument/2006/relationships/slide" Target="../slides/slide54.xml"/><Relationship Id="rId2" Type="http://schemas.openxmlformats.org/officeDocument/2006/relationships/tags" Target="../tags/tag7.xml"/><Relationship Id="rId16" Type="http://schemas.openxmlformats.org/officeDocument/2006/relationships/slide" Target="../slides/slide41.xml"/><Relationship Id="rId1" Type="http://schemas.openxmlformats.org/officeDocument/2006/relationships/tags" Target="../tags/tag6.xml"/><Relationship Id="rId6" Type="http://schemas.openxmlformats.org/officeDocument/2006/relationships/slide" Target="../slides/slide44.xml"/><Relationship Id="rId11" Type="http://schemas.openxmlformats.org/officeDocument/2006/relationships/slide" Target="../slides/slide49.xml"/><Relationship Id="rId5" Type="http://schemas.openxmlformats.org/officeDocument/2006/relationships/slide" Target="../slides/slide43.xml"/><Relationship Id="rId15" Type="http://schemas.openxmlformats.org/officeDocument/2006/relationships/slide" Target="../slides/slide60.xml"/><Relationship Id="rId10" Type="http://schemas.openxmlformats.org/officeDocument/2006/relationships/slide" Target="../slides/slide48.xml"/><Relationship Id="rId4" Type="http://schemas.openxmlformats.org/officeDocument/2006/relationships/slide" Target="../slides/slide42.xml"/><Relationship Id="rId9" Type="http://schemas.openxmlformats.org/officeDocument/2006/relationships/slide" Target="../slides/slide47.xml"/><Relationship Id="rId14" Type="http://schemas.openxmlformats.org/officeDocument/2006/relationships/slide" Target="../slides/slide58.xml"/></Relationships>
</file>

<file path=ppt/slideLayouts/_rels/slideLayout8.xml.rels><?xml version="1.0" encoding="UTF-8" standalone="yes"?>
<Relationships xmlns="http://schemas.openxmlformats.org/package/2006/relationships"><Relationship Id="rId8" Type="http://schemas.openxmlformats.org/officeDocument/2006/relationships/slide" Target="../slides/slide46.xml"/><Relationship Id="rId13" Type="http://schemas.openxmlformats.org/officeDocument/2006/relationships/slide" Target="../slides/slide56.xml"/><Relationship Id="rId3" Type="http://schemas.openxmlformats.org/officeDocument/2006/relationships/slideMaster" Target="../slideMasters/slideMaster1.xml"/><Relationship Id="rId7" Type="http://schemas.openxmlformats.org/officeDocument/2006/relationships/slide" Target="../slides/slide45.xml"/><Relationship Id="rId12" Type="http://schemas.openxmlformats.org/officeDocument/2006/relationships/slide" Target="../slides/slide54.xml"/><Relationship Id="rId2" Type="http://schemas.openxmlformats.org/officeDocument/2006/relationships/tags" Target="../tags/tag9.xml"/><Relationship Id="rId16" Type="http://schemas.openxmlformats.org/officeDocument/2006/relationships/slide" Target="../slides/slide41.xml"/><Relationship Id="rId1" Type="http://schemas.openxmlformats.org/officeDocument/2006/relationships/tags" Target="../tags/tag8.xml"/><Relationship Id="rId6" Type="http://schemas.openxmlformats.org/officeDocument/2006/relationships/slide" Target="../slides/slide44.xml"/><Relationship Id="rId11" Type="http://schemas.openxmlformats.org/officeDocument/2006/relationships/slide" Target="../slides/slide49.xml"/><Relationship Id="rId5" Type="http://schemas.openxmlformats.org/officeDocument/2006/relationships/slide" Target="../slides/slide43.xml"/><Relationship Id="rId15" Type="http://schemas.openxmlformats.org/officeDocument/2006/relationships/slide" Target="../slides/slide60.xml"/><Relationship Id="rId10" Type="http://schemas.openxmlformats.org/officeDocument/2006/relationships/slide" Target="../slides/slide48.xml"/><Relationship Id="rId4" Type="http://schemas.openxmlformats.org/officeDocument/2006/relationships/slide" Target="../slides/slide42.xml"/><Relationship Id="rId9" Type="http://schemas.openxmlformats.org/officeDocument/2006/relationships/slide" Target="../slides/slide47.xml"/><Relationship Id="rId14" Type="http://schemas.openxmlformats.org/officeDocument/2006/relationships/slide" Target="../slides/slide5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1_标题和内容">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custDataLst>
              <p:tags r:id="rId1"/>
            </p:custDataLst>
          </p:nvPr>
        </p:nvSpPr>
        <p:spPr>
          <a:xfrm>
            <a:off x="0" y="-12065"/>
            <a:ext cx="12192000" cy="6853555"/>
          </a:xfrm>
          <a:prstGeom prst="rect">
            <a:avLst/>
          </a:prstGeom>
          <a:pattFill prst="dotGrid">
            <a:fgClr>
              <a:srgbClr val="E9EDF4"/>
            </a:fgClr>
            <a:bgClr>
              <a:schemeClr val="bg1"/>
            </a:bgClr>
          </a:pattFill>
          <a:ln w="28575">
            <a:noFill/>
          </a:ln>
        </p:spPr>
        <p:txBody>
          <a:bodyPr anchor="ctr"/>
          <a:lstStyle/>
          <a:p>
            <a:pPr algn="ctr"/>
            <a:endParaRPr lang="zh-CN" altLang="en-US" sz="5400" dirty="0">
              <a:solidFill>
                <a:srgbClr val="F5C131">
                  <a:lumMod val="20000"/>
                  <a:lumOff val="80000"/>
                </a:srgbClr>
              </a:solidFill>
              <a:latin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1"/>
        </a:solidFill>
        <a:effectLst/>
      </p:bgPr>
    </p:bg>
    <p:spTree>
      <p:nvGrpSpPr>
        <p:cNvPr id="1" name=""/>
        <p:cNvGrpSpPr/>
        <p:nvPr/>
      </p:nvGrpSpPr>
      <p:grpSpPr>
        <a:xfrm>
          <a:off x="0" y="0"/>
          <a:ext cx="0" cy="0"/>
          <a:chOff x="0" y="0"/>
          <a:chExt cx="0" cy="0"/>
        </a:xfrm>
      </p:grpSpPr>
      <p:sp>
        <p:nvSpPr>
          <p:cNvPr id="3" name="矩形 2"/>
          <p:cNvSpPr/>
          <p:nvPr userDrawn="1">
            <p:custDataLst>
              <p:tags r:id="rId1"/>
            </p:custDataLst>
          </p:nvPr>
        </p:nvSpPr>
        <p:spPr>
          <a:xfrm>
            <a:off x="0" y="-12065"/>
            <a:ext cx="12192000" cy="6853555"/>
          </a:xfrm>
          <a:prstGeom prst="rect">
            <a:avLst/>
          </a:prstGeom>
          <a:pattFill prst="dotGrid">
            <a:fgClr>
              <a:srgbClr val="E9EDF4"/>
            </a:fgClr>
            <a:bgClr>
              <a:schemeClr val="bg1"/>
            </a:bgClr>
          </a:pattFill>
          <a:ln w="28575">
            <a:noFill/>
          </a:ln>
        </p:spPr>
        <p:txBody>
          <a:bodyPr anchor="ctr"/>
          <a:lstStyle/>
          <a:p>
            <a:pPr algn="ctr"/>
            <a:endParaRPr lang="zh-CN" altLang="en-US" sz="5400" dirty="0">
              <a:solidFill>
                <a:srgbClr val="F5C131">
                  <a:lumMod val="20000"/>
                  <a:lumOff val="80000"/>
                </a:srgbClr>
              </a:solidFill>
              <a:latin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7_自定义版式">
    <p:bg>
      <p:bgPr>
        <a:solidFill>
          <a:srgbClr val="FBFBFB"/>
        </a:solidFill>
        <a:effectLst/>
      </p:bgPr>
    </p:bg>
    <p:spTree>
      <p:nvGrpSpPr>
        <p:cNvPr id="1" name=""/>
        <p:cNvGrpSpPr/>
        <p:nvPr/>
      </p:nvGrpSpPr>
      <p:grpSpPr>
        <a:xfrm>
          <a:off x="0" y="0"/>
          <a:ext cx="0" cy="0"/>
          <a:chOff x="0" y="0"/>
          <a:chExt cx="0" cy="0"/>
        </a:xfrm>
      </p:grpSpPr>
      <p:sp>
        <p:nvSpPr>
          <p:cNvPr id="9" name="矩形 8"/>
          <p:cNvSpPr/>
          <p:nvPr userDrawn="1">
            <p:custDataLst>
              <p:tags r:id="rId1"/>
            </p:custDataLst>
          </p:nvPr>
        </p:nvSpPr>
        <p:spPr>
          <a:xfrm>
            <a:off x="0" y="0"/>
            <a:ext cx="12168505" cy="685355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6" name="图片 5"/>
          <p:cNvPicPr>
            <a:picLocks noChangeAspect="1"/>
          </p:cNvPicPr>
          <p:nvPr userDrawn="1">
            <p:custDataLst>
              <p:tags r:id="rId2"/>
            </p:custDataLst>
          </p:nvPr>
        </p:nvPicPr>
        <p:blipFill>
          <a:blip r:embed="rId4">
            <a:alphaModFix amt="38000"/>
          </a:blip>
          <a:stretch>
            <a:fillRect/>
          </a:stretch>
        </p:blipFill>
        <p:spPr>
          <a:xfrm>
            <a:off x="0" y="0"/>
            <a:ext cx="12189460" cy="68605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pattFill prst="lgGrid">
          <a:fgClr>
            <a:srgbClr val="F7F7F7"/>
          </a:fgClr>
          <a:bgClr>
            <a:schemeClr val="bg1"/>
          </a:bgClr>
        </a:patt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2_标题和内容">
    <p:bg>
      <p:bgPr>
        <a:pattFill prst="lgGrid">
          <a:fgClr>
            <a:srgbClr val="F7F7F7"/>
          </a:fgClr>
          <a:bgClr>
            <a:schemeClr val="bg1"/>
          </a:bgClr>
        </a:pattFill>
        <a:effectLst/>
      </p:bgPr>
    </p:bg>
    <p:spTree>
      <p:nvGrpSpPr>
        <p:cNvPr id="1" name=""/>
        <p:cNvGrpSpPr/>
        <p:nvPr/>
      </p:nvGrpSpPr>
      <p:grpSpPr>
        <a:xfrm>
          <a:off x="0" y="0"/>
          <a:ext cx="0" cy="0"/>
          <a:chOff x="0" y="0"/>
          <a:chExt cx="0" cy="0"/>
        </a:xfrm>
      </p:grpSpPr>
      <p:sp>
        <p:nvSpPr>
          <p:cNvPr id="3" name="Rectangle 21">
            <a:hlinkClick r:id="rId2" action="ppaction://hlinksldjump"/>
          </p:cNvPr>
          <p:cNvSpPr>
            <a:spLocks noChangeArrowheads="1"/>
          </p:cNvSpPr>
          <p:nvPr userDrawn="1"/>
        </p:nvSpPr>
        <p:spPr bwMode="auto">
          <a:xfrm>
            <a:off x="2594510" y="6416030"/>
            <a:ext cx="252000" cy="252000"/>
          </a:xfrm>
          <a:prstGeom prst="round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pPr algn="ctr" defTabSz="768350" fontAlgn="base">
              <a:spcBef>
                <a:spcPct val="0"/>
              </a:spcBef>
              <a:spcAft>
                <a:spcPct val="0"/>
              </a:spcAft>
            </a:pPr>
            <a:r>
              <a:rPr lang="en-US" altLang="zh-CN" sz="1200" dirty="0">
                <a:solidFill>
                  <a:schemeClr val="bg1">
                    <a:lumMod val="50000"/>
                  </a:schemeClr>
                </a:solidFill>
                <a:latin typeface="微软雅黑" panose="020B0503020204020204" pitchFamily="34" charset="-122"/>
                <a:ea typeface="微软雅黑" panose="020B0503020204020204" pitchFamily="34" charset="-122"/>
                <a:cs typeface="经典繁仿黑" pitchFamily="49" charset="-122"/>
              </a:rPr>
              <a:t>2</a:t>
            </a:r>
          </a:p>
        </p:txBody>
      </p:sp>
      <p:sp>
        <p:nvSpPr>
          <p:cNvPr id="4" name="Rectangle 21">
            <a:hlinkClick r:id="rId3" action="ppaction://hlinksldjump"/>
          </p:cNvPr>
          <p:cNvSpPr>
            <a:spLocks noChangeArrowheads="1"/>
          </p:cNvSpPr>
          <p:nvPr userDrawn="1"/>
        </p:nvSpPr>
        <p:spPr bwMode="auto">
          <a:xfrm>
            <a:off x="2929486" y="6416030"/>
            <a:ext cx="252000" cy="252000"/>
          </a:xfrm>
          <a:prstGeom prst="round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pPr algn="ctr" defTabSz="768350" fontAlgn="base">
              <a:spcBef>
                <a:spcPct val="0"/>
              </a:spcBef>
              <a:spcAft>
                <a:spcPct val="0"/>
              </a:spcAft>
            </a:pPr>
            <a:r>
              <a:rPr lang="en-US" altLang="zh-CN" sz="1200" dirty="0" smtClean="0">
                <a:solidFill>
                  <a:schemeClr val="bg1">
                    <a:lumMod val="50000"/>
                  </a:schemeClr>
                </a:solidFill>
                <a:latin typeface="微软雅黑" panose="020B0503020204020204" pitchFamily="34" charset="-122"/>
                <a:ea typeface="微软雅黑" panose="020B0503020204020204" pitchFamily="34" charset="-122"/>
                <a:cs typeface="经典繁仿黑" pitchFamily="49" charset="-122"/>
              </a:rPr>
              <a:t>3</a:t>
            </a:r>
          </a:p>
        </p:txBody>
      </p:sp>
      <p:sp>
        <p:nvSpPr>
          <p:cNvPr id="5" name="Rectangle 21">
            <a:hlinkClick r:id="rId4" action="ppaction://hlinksldjump"/>
          </p:cNvPr>
          <p:cNvSpPr>
            <a:spLocks noChangeArrowheads="1"/>
          </p:cNvSpPr>
          <p:nvPr userDrawn="1"/>
        </p:nvSpPr>
        <p:spPr bwMode="auto">
          <a:xfrm>
            <a:off x="3264462" y="6416030"/>
            <a:ext cx="252000" cy="252000"/>
          </a:xfrm>
          <a:prstGeom prst="round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pPr algn="ctr" defTabSz="768350" fontAlgn="base">
              <a:spcBef>
                <a:spcPct val="0"/>
              </a:spcBef>
              <a:spcAft>
                <a:spcPct val="0"/>
              </a:spcAft>
            </a:pPr>
            <a:r>
              <a:rPr lang="en-US" altLang="zh-CN" sz="1200" dirty="0">
                <a:solidFill>
                  <a:schemeClr val="bg1">
                    <a:lumMod val="50000"/>
                  </a:schemeClr>
                </a:solidFill>
                <a:latin typeface="微软雅黑" panose="020B0503020204020204" pitchFamily="34" charset="-122"/>
                <a:ea typeface="微软雅黑" panose="020B0503020204020204" pitchFamily="34" charset="-122"/>
                <a:cs typeface="经典繁仿黑" pitchFamily="49" charset="-122"/>
              </a:rPr>
              <a:t>4</a:t>
            </a:r>
          </a:p>
        </p:txBody>
      </p:sp>
      <p:sp>
        <p:nvSpPr>
          <p:cNvPr id="6" name="Rectangle 21">
            <a:hlinkClick r:id="rId5" action="ppaction://hlinksldjump"/>
          </p:cNvPr>
          <p:cNvSpPr>
            <a:spLocks noChangeArrowheads="1"/>
          </p:cNvSpPr>
          <p:nvPr userDrawn="1"/>
        </p:nvSpPr>
        <p:spPr bwMode="auto">
          <a:xfrm>
            <a:off x="2245614" y="6415278"/>
            <a:ext cx="252000" cy="252000"/>
          </a:xfrm>
          <a:prstGeom prst="round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pPr algn="ctr" defTabSz="768350" fontAlgn="base">
              <a:spcBef>
                <a:spcPct val="0"/>
              </a:spcBef>
              <a:spcAft>
                <a:spcPct val="0"/>
              </a:spcAft>
            </a:pPr>
            <a:r>
              <a:rPr lang="en-US" altLang="zh-CN" sz="1200" dirty="0" smtClean="0">
                <a:solidFill>
                  <a:schemeClr val="bg1">
                    <a:lumMod val="50000"/>
                  </a:schemeClr>
                </a:solidFill>
                <a:latin typeface="微软雅黑" panose="020B0503020204020204" pitchFamily="34" charset="-122"/>
                <a:ea typeface="微软雅黑" panose="020B0503020204020204" pitchFamily="34" charset="-122"/>
                <a:cs typeface="经典繁仿黑" pitchFamily="49" charset="-122"/>
              </a:rPr>
              <a:t>1</a:t>
            </a: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9" name="矩形 8"/>
          <p:cNvSpPr/>
          <p:nvPr userDrawn="1">
            <p:custDataLst>
              <p:tags r:id="rId1"/>
            </p:custDataLst>
          </p:nvPr>
        </p:nvSpPr>
        <p:spPr>
          <a:xfrm>
            <a:off x="0" y="0"/>
            <a:ext cx="12168505" cy="685355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3076" name="Picture 4" descr="E:\2023\课件\同步\2024（秋）数学 选择性必修 第一册 人教A版（新教材新标准）学生用书（鲁津京琼粤……）\封面\过渡页2.jpg"/>
          <p:cNvPicPr>
            <a:picLocks noChangeAspect="1" noChangeArrowheads="1"/>
          </p:cNvPicPr>
          <p:nvPr userDrawn="1"/>
        </p:nvPicPr>
        <p:blipFill>
          <a:blip r:embed="rId3">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rcRect/>
          <a:stretch>
            <a:fillRect/>
          </a:stretch>
        </p:blipFill>
        <p:spPr bwMode="auto">
          <a:xfrm>
            <a:off x="-41193" y="-366829"/>
            <a:ext cx="12274386" cy="76714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2_内容与标题">
    <p:bg>
      <p:bgPr>
        <a:solidFill>
          <a:schemeClr val="bg1"/>
        </a:solidFill>
        <a:effectLst/>
      </p:bgPr>
    </p:bg>
    <p:spTree>
      <p:nvGrpSpPr>
        <p:cNvPr id="1" name=""/>
        <p:cNvGrpSpPr/>
        <p:nvPr/>
      </p:nvGrpSpPr>
      <p:grpSpPr>
        <a:xfrm>
          <a:off x="0" y="0"/>
          <a:ext cx="0" cy="0"/>
          <a:chOff x="0" y="0"/>
          <a:chExt cx="0" cy="0"/>
        </a:xfrm>
      </p:grpSpPr>
      <p:sp>
        <p:nvSpPr>
          <p:cNvPr id="24" name="Rectangle 21">
            <a:hlinkClick r:id="rId4" action="ppaction://hlinksldjump"/>
          </p:cNvPr>
          <p:cNvSpPr>
            <a:spLocks noChangeArrowheads="1"/>
          </p:cNvSpPr>
          <p:nvPr userDrawn="1"/>
        </p:nvSpPr>
        <p:spPr bwMode="auto">
          <a:xfrm>
            <a:off x="2555875" y="6411595"/>
            <a:ext cx="246380"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2</a:t>
            </a:r>
          </a:p>
        </p:txBody>
      </p:sp>
      <p:sp>
        <p:nvSpPr>
          <p:cNvPr id="25" name="Rectangle 21">
            <a:hlinkClick r:id="rId5" action="ppaction://hlinksldjump"/>
          </p:cNvPr>
          <p:cNvSpPr>
            <a:spLocks noChangeArrowheads="1"/>
          </p:cNvSpPr>
          <p:nvPr userDrawn="1"/>
        </p:nvSpPr>
        <p:spPr bwMode="auto">
          <a:xfrm>
            <a:off x="2854325"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3</a:t>
            </a:r>
          </a:p>
        </p:txBody>
      </p:sp>
      <p:sp>
        <p:nvSpPr>
          <p:cNvPr id="26" name="Rectangle 21">
            <a:hlinkClick r:id="rId6" action="ppaction://hlinksldjump"/>
          </p:cNvPr>
          <p:cNvSpPr>
            <a:spLocks noChangeArrowheads="1"/>
          </p:cNvSpPr>
          <p:nvPr userDrawn="1"/>
        </p:nvSpPr>
        <p:spPr bwMode="auto">
          <a:xfrm>
            <a:off x="315150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4</a:t>
            </a:r>
          </a:p>
        </p:txBody>
      </p:sp>
      <p:sp>
        <p:nvSpPr>
          <p:cNvPr id="27" name="Rectangle 21">
            <a:hlinkClick r:id="rId7" action="ppaction://hlinksldjump"/>
          </p:cNvPr>
          <p:cNvSpPr>
            <a:spLocks noChangeArrowheads="1"/>
          </p:cNvSpPr>
          <p:nvPr userDrawn="1"/>
        </p:nvSpPr>
        <p:spPr bwMode="auto">
          <a:xfrm>
            <a:off x="344805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5</a:t>
            </a:r>
          </a:p>
        </p:txBody>
      </p:sp>
      <p:sp>
        <p:nvSpPr>
          <p:cNvPr id="28" name="Rectangle 21">
            <a:hlinkClick r:id="rId8" action="ppaction://hlinksldjump"/>
          </p:cNvPr>
          <p:cNvSpPr>
            <a:spLocks noChangeArrowheads="1"/>
          </p:cNvSpPr>
          <p:nvPr userDrawn="1"/>
        </p:nvSpPr>
        <p:spPr bwMode="auto">
          <a:xfrm>
            <a:off x="374523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6</a:t>
            </a:r>
          </a:p>
        </p:txBody>
      </p:sp>
      <p:sp>
        <p:nvSpPr>
          <p:cNvPr id="29" name="Rectangle 21">
            <a:hlinkClick r:id="rId9" action="ppaction://hlinksldjump"/>
          </p:cNvPr>
          <p:cNvSpPr>
            <a:spLocks noChangeArrowheads="1"/>
          </p:cNvSpPr>
          <p:nvPr userDrawn="1"/>
        </p:nvSpPr>
        <p:spPr bwMode="auto">
          <a:xfrm>
            <a:off x="404177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7</a:t>
            </a:r>
          </a:p>
        </p:txBody>
      </p:sp>
      <p:sp>
        <p:nvSpPr>
          <p:cNvPr id="30" name="Rectangle 21">
            <a:hlinkClick r:id="rId10" action="ppaction://hlinksldjump"/>
          </p:cNvPr>
          <p:cNvSpPr>
            <a:spLocks noChangeArrowheads="1"/>
          </p:cNvSpPr>
          <p:nvPr userDrawn="1"/>
        </p:nvSpPr>
        <p:spPr bwMode="auto">
          <a:xfrm>
            <a:off x="433895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8</a:t>
            </a:r>
          </a:p>
        </p:txBody>
      </p:sp>
      <p:sp>
        <p:nvSpPr>
          <p:cNvPr id="31" name="Rectangle 21">
            <a:hlinkClick r:id="rId11" action="ppaction://hlinksldjump"/>
          </p:cNvPr>
          <p:cNvSpPr>
            <a:spLocks noChangeArrowheads="1"/>
          </p:cNvSpPr>
          <p:nvPr userDrawn="1"/>
        </p:nvSpPr>
        <p:spPr bwMode="auto">
          <a:xfrm>
            <a:off x="4635500"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9</a:t>
            </a:r>
          </a:p>
        </p:txBody>
      </p:sp>
      <p:sp>
        <p:nvSpPr>
          <p:cNvPr id="32" name="Rectangle 21">
            <a:hlinkClick r:id="rId11" action="ppaction://hlinksldjump"/>
          </p:cNvPr>
          <p:cNvSpPr>
            <a:spLocks noChangeArrowheads="1"/>
          </p:cNvSpPr>
          <p:nvPr userDrawn="1"/>
        </p:nvSpPr>
        <p:spPr bwMode="auto">
          <a:xfrm>
            <a:off x="49326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10</a:t>
            </a:r>
          </a:p>
        </p:txBody>
      </p:sp>
      <p:sp>
        <p:nvSpPr>
          <p:cNvPr id="33" name="Rectangle 21">
            <a:hlinkClick r:id="rId12" action="ppaction://hlinksldjump"/>
          </p:cNvPr>
          <p:cNvSpPr>
            <a:spLocks noChangeArrowheads="1"/>
          </p:cNvSpPr>
          <p:nvPr userDrawn="1"/>
        </p:nvSpPr>
        <p:spPr bwMode="auto">
          <a:xfrm>
            <a:off x="527875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11</a:t>
            </a:r>
          </a:p>
        </p:txBody>
      </p:sp>
      <p:sp>
        <p:nvSpPr>
          <p:cNvPr id="34" name="Rectangle 21">
            <a:hlinkClick r:id="rId13" action="ppaction://hlinksldjump"/>
          </p:cNvPr>
          <p:cNvSpPr>
            <a:spLocks noChangeArrowheads="1"/>
          </p:cNvSpPr>
          <p:nvPr userDrawn="1"/>
        </p:nvSpPr>
        <p:spPr bwMode="auto">
          <a:xfrm>
            <a:off x="562483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12</a:t>
            </a:r>
          </a:p>
        </p:txBody>
      </p:sp>
      <p:sp>
        <p:nvSpPr>
          <p:cNvPr id="35" name="Rectangle 21">
            <a:hlinkClick r:id="rId14" action="ppaction://hlinksldjump"/>
          </p:cNvPr>
          <p:cNvSpPr>
            <a:spLocks noChangeArrowheads="1"/>
          </p:cNvSpPr>
          <p:nvPr userDrawn="1"/>
        </p:nvSpPr>
        <p:spPr bwMode="auto">
          <a:xfrm>
            <a:off x="597090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13</a:t>
            </a:r>
          </a:p>
        </p:txBody>
      </p:sp>
      <p:sp>
        <p:nvSpPr>
          <p:cNvPr id="36" name="Rectangle 21">
            <a:hlinkClick r:id="rId15" action="ppaction://hlinksldjump"/>
          </p:cNvPr>
          <p:cNvSpPr>
            <a:spLocks noChangeArrowheads="1"/>
          </p:cNvSpPr>
          <p:nvPr userDrawn="1"/>
        </p:nvSpPr>
        <p:spPr bwMode="auto">
          <a:xfrm>
            <a:off x="63169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14</a:t>
            </a:r>
          </a:p>
        </p:txBody>
      </p:sp>
      <p:sp>
        <p:nvSpPr>
          <p:cNvPr id="20" name="Rectangle 21">
            <a:hlinkClick r:id="rId16" action="ppaction://hlinksldjump"/>
          </p:cNvPr>
          <p:cNvSpPr>
            <a:spLocks noChangeArrowheads="1"/>
          </p:cNvSpPr>
          <p:nvPr userDrawn="1"/>
        </p:nvSpPr>
        <p:spPr bwMode="auto">
          <a:xfrm>
            <a:off x="2258314" y="6415278"/>
            <a:ext cx="246380" cy="272415"/>
          </a:xfrm>
          <a:prstGeom prst="rect">
            <a:avLst/>
          </a:prstGeom>
          <a:noFill/>
          <a:ln>
            <a:noFill/>
          </a:ln>
          <a:effectLst/>
        </p:spPr>
        <p:txBody>
          <a:bodyPr wrap="none" lIns="102364" tIns="51181" rIns="102364" bIns="51181" anchor="ctr"/>
          <a:lstStyle/>
          <a:p>
            <a:pPr algn="ctr" defTabSz="768350"/>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cs typeface="经典繁仿黑"/>
              </a:rPr>
              <a:t>1</a:t>
            </a:r>
          </a:p>
        </p:txBody>
      </p:sp>
      <p:sp>
        <p:nvSpPr>
          <p:cNvPr id="16" name="矩形 15"/>
          <p:cNvSpPr/>
          <p:nvPr userDrawn="1">
            <p:custDataLst>
              <p:tags r:id="rId1"/>
            </p:custDataLst>
          </p:nvPr>
        </p:nvSpPr>
        <p:spPr>
          <a:xfrm>
            <a:off x="269399" y="150495"/>
            <a:ext cx="2197100" cy="53657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38"/>
          <p:cNvSpPr txBox="1"/>
          <p:nvPr userDrawn="1">
            <p:custDataLst>
              <p:tags r:id="rId2"/>
            </p:custDataLst>
          </p:nvPr>
        </p:nvSpPr>
        <p:spPr>
          <a:xfrm>
            <a:off x="-58324" y="188789"/>
            <a:ext cx="2827144" cy="892552"/>
          </a:xfrm>
          <a:prstGeom prst="rect">
            <a:avLst/>
          </a:prstGeom>
          <a:noFill/>
        </p:spPr>
        <p:txBody>
          <a:bodyPr wrap="square" rtlCol="0">
            <a:spAutoFit/>
          </a:bodyPr>
          <a:lstStyle/>
          <a:p>
            <a:pPr algn="ctr">
              <a:lnSpc>
                <a:spcPct val="100000"/>
              </a:lnSpc>
              <a:defRPr/>
            </a:pPr>
            <a:r>
              <a:rPr lang="zh-CN" altLang="en-US" sz="2600" b="1" kern="0" dirty="0" smtClean="0">
                <a:solidFill>
                  <a:schemeClr val="bg1"/>
                </a:solidFill>
                <a:latin typeface="微软雅黑" panose="020B0503020204020204" pitchFamily="34" charset="-122"/>
                <a:ea typeface="微软雅黑" panose="020B0503020204020204" pitchFamily="34" charset="-122"/>
              </a:rPr>
              <a:t>一、基础巩固</a:t>
            </a:r>
          </a:p>
        </p:txBody>
      </p:sp>
    </p:spTree>
  </p:cSld>
  <p:clrMapOvr>
    <a:masterClrMapping/>
  </p:clrMapOvr>
  <p:transition spd="slow"/>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3_内容与标题">
    <p:bg>
      <p:bgPr>
        <a:solidFill>
          <a:schemeClr val="bg1"/>
        </a:solidFill>
        <a:effectLst/>
      </p:bgPr>
    </p:bg>
    <p:spTree>
      <p:nvGrpSpPr>
        <p:cNvPr id="1" name=""/>
        <p:cNvGrpSpPr/>
        <p:nvPr/>
      </p:nvGrpSpPr>
      <p:grpSpPr>
        <a:xfrm>
          <a:off x="0" y="0"/>
          <a:ext cx="0" cy="0"/>
          <a:chOff x="0" y="0"/>
          <a:chExt cx="0" cy="0"/>
        </a:xfrm>
      </p:grpSpPr>
      <p:sp>
        <p:nvSpPr>
          <p:cNvPr id="24" name="Rectangle 21">
            <a:hlinkClick r:id="rId2" action="ppaction://hlinksldjump"/>
          </p:cNvPr>
          <p:cNvSpPr>
            <a:spLocks noChangeArrowheads="1"/>
          </p:cNvSpPr>
          <p:nvPr userDrawn="1"/>
        </p:nvSpPr>
        <p:spPr bwMode="auto">
          <a:xfrm>
            <a:off x="2555875" y="6411595"/>
            <a:ext cx="246380"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2</a:t>
            </a:r>
          </a:p>
        </p:txBody>
      </p:sp>
      <p:sp>
        <p:nvSpPr>
          <p:cNvPr id="25" name="Rectangle 21">
            <a:hlinkClick r:id="rId3" action="ppaction://hlinksldjump"/>
          </p:cNvPr>
          <p:cNvSpPr>
            <a:spLocks noChangeArrowheads="1"/>
          </p:cNvSpPr>
          <p:nvPr userDrawn="1"/>
        </p:nvSpPr>
        <p:spPr bwMode="auto">
          <a:xfrm>
            <a:off x="2854325"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3</a:t>
            </a:r>
          </a:p>
        </p:txBody>
      </p:sp>
      <p:sp>
        <p:nvSpPr>
          <p:cNvPr id="26" name="Rectangle 21">
            <a:hlinkClick r:id="rId4" action="ppaction://hlinksldjump"/>
          </p:cNvPr>
          <p:cNvSpPr>
            <a:spLocks noChangeArrowheads="1"/>
          </p:cNvSpPr>
          <p:nvPr userDrawn="1"/>
        </p:nvSpPr>
        <p:spPr bwMode="auto">
          <a:xfrm>
            <a:off x="315150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4</a:t>
            </a:r>
          </a:p>
        </p:txBody>
      </p:sp>
      <p:sp>
        <p:nvSpPr>
          <p:cNvPr id="27" name="Rectangle 21">
            <a:hlinkClick r:id="rId5" action="ppaction://hlinksldjump"/>
          </p:cNvPr>
          <p:cNvSpPr>
            <a:spLocks noChangeArrowheads="1"/>
          </p:cNvSpPr>
          <p:nvPr userDrawn="1"/>
        </p:nvSpPr>
        <p:spPr bwMode="auto">
          <a:xfrm>
            <a:off x="344805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5</a:t>
            </a:r>
          </a:p>
        </p:txBody>
      </p:sp>
      <p:sp>
        <p:nvSpPr>
          <p:cNvPr id="28" name="Rectangle 21">
            <a:hlinkClick r:id="rId6" action="ppaction://hlinksldjump"/>
          </p:cNvPr>
          <p:cNvSpPr>
            <a:spLocks noChangeArrowheads="1"/>
          </p:cNvSpPr>
          <p:nvPr userDrawn="1"/>
        </p:nvSpPr>
        <p:spPr bwMode="auto">
          <a:xfrm>
            <a:off x="374523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6</a:t>
            </a:r>
          </a:p>
        </p:txBody>
      </p:sp>
      <p:sp>
        <p:nvSpPr>
          <p:cNvPr id="29" name="Rectangle 21">
            <a:hlinkClick r:id="rId7" action="ppaction://hlinksldjump"/>
          </p:cNvPr>
          <p:cNvSpPr>
            <a:spLocks noChangeArrowheads="1"/>
          </p:cNvSpPr>
          <p:nvPr userDrawn="1"/>
        </p:nvSpPr>
        <p:spPr bwMode="auto">
          <a:xfrm>
            <a:off x="404177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7</a:t>
            </a:r>
          </a:p>
        </p:txBody>
      </p:sp>
      <p:sp>
        <p:nvSpPr>
          <p:cNvPr id="30" name="Rectangle 21">
            <a:hlinkClick r:id="rId8" action="ppaction://hlinksldjump"/>
          </p:cNvPr>
          <p:cNvSpPr>
            <a:spLocks noChangeArrowheads="1"/>
          </p:cNvSpPr>
          <p:nvPr userDrawn="1"/>
        </p:nvSpPr>
        <p:spPr bwMode="auto">
          <a:xfrm>
            <a:off x="433895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8</a:t>
            </a:r>
          </a:p>
        </p:txBody>
      </p:sp>
      <p:sp>
        <p:nvSpPr>
          <p:cNvPr id="31" name="Rectangle 21">
            <a:hlinkClick r:id="rId9" action="ppaction://hlinksldjump"/>
          </p:cNvPr>
          <p:cNvSpPr>
            <a:spLocks noChangeArrowheads="1"/>
          </p:cNvSpPr>
          <p:nvPr userDrawn="1"/>
        </p:nvSpPr>
        <p:spPr bwMode="auto">
          <a:xfrm>
            <a:off x="4635500"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9</a:t>
            </a:r>
          </a:p>
        </p:txBody>
      </p:sp>
      <p:sp>
        <p:nvSpPr>
          <p:cNvPr id="32" name="Rectangle 21">
            <a:hlinkClick r:id="rId10" action="ppaction://hlinksldjump"/>
          </p:cNvPr>
          <p:cNvSpPr>
            <a:spLocks noChangeArrowheads="1"/>
          </p:cNvSpPr>
          <p:nvPr userDrawn="1"/>
        </p:nvSpPr>
        <p:spPr bwMode="auto">
          <a:xfrm>
            <a:off x="49326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10</a:t>
            </a:r>
          </a:p>
        </p:txBody>
      </p:sp>
      <p:sp>
        <p:nvSpPr>
          <p:cNvPr id="33" name="Rectangle 21">
            <a:hlinkClick r:id="rId11" action="ppaction://hlinksldjump"/>
          </p:cNvPr>
          <p:cNvSpPr>
            <a:spLocks noChangeArrowheads="1"/>
          </p:cNvSpPr>
          <p:nvPr userDrawn="1"/>
        </p:nvSpPr>
        <p:spPr bwMode="auto">
          <a:xfrm>
            <a:off x="527875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11</a:t>
            </a:r>
          </a:p>
        </p:txBody>
      </p:sp>
      <p:sp>
        <p:nvSpPr>
          <p:cNvPr id="34" name="Rectangle 21">
            <a:hlinkClick r:id="rId12" action="ppaction://hlinksldjump"/>
          </p:cNvPr>
          <p:cNvSpPr>
            <a:spLocks noChangeArrowheads="1"/>
          </p:cNvSpPr>
          <p:nvPr userDrawn="1"/>
        </p:nvSpPr>
        <p:spPr bwMode="auto">
          <a:xfrm>
            <a:off x="562483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12</a:t>
            </a:r>
          </a:p>
        </p:txBody>
      </p:sp>
      <p:sp>
        <p:nvSpPr>
          <p:cNvPr id="35" name="Rectangle 21">
            <a:hlinkClick r:id="rId13" action="ppaction://hlinksldjump"/>
          </p:cNvPr>
          <p:cNvSpPr>
            <a:spLocks noChangeArrowheads="1"/>
          </p:cNvSpPr>
          <p:nvPr userDrawn="1"/>
        </p:nvSpPr>
        <p:spPr bwMode="auto">
          <a:xfrm>
            <a:off x="597090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13</a:t>
            </a:r>
          </a:p>
        </p:txBody>
      </p:sp>
      <p:sp>
        <p:nvSpPr>
          <p:cNvPr id="36" name="Rectangle 21">
            <a:hlinkClick r:id="rId14" action="ppaction://hlinksldjump"/>
          </p:cNvPr>
          <p:cNvSpPr>
            <a:spLocks noChangeArrowheads="1"/>
          </p:cNvSpPr>
          <p:nvPr userDrawn="1"/>
        </p:nvSpPr>
        <p:spPr bwMode="auto">
          <a:xfrm>
            <a:off x="63169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14</a:t>
            </a:r>
          </a:p>
        </p:txBody>
      </p:sp>
      <p:sp>
        <p:nvSpPr>
          <p:cNvPr id="20" name="Rectangle 21">
            <a:hlinkClick r:id="rId15" action="ppaction://hlinksldjump"/>
          </p:cNvPr>
          <p:cNvSpPr>
            <a:spLocks noChangeArrowheads="1"/>
          </p:cNvSpPr>
          <p:nvPr userDrawn="1"/>
        </p:nvSpPr>
        <p:spPr bwMode="auto">
          <a:xfrm>
            <a:off x="2258314" y="6415278"/>
            <a:ext cx="246380" cy="272415"/>
          </a:xfrm>
          <a:prstGeom prst="rect">
            <a:avLst/>
          </a:prstGeom>
          <a:noFill/>
          <a:ln>
            <a:noFill/>
          </a:ln>
          <a:effectLst/>
        </p:spPr>
        <p:txBody>
          <a:bodyPr wrap="none" lIns="102364" tIns="51181" rIns="102364" bIns="51181" anchor="ctr"/>
          <a:lstStyle/>
          <a:p>
            <a:pPr algn="ctr" defTabSz="768350"/>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cs typeface="经典繁仿黑"/>
              </a:rPr>
              <a:t>1</a:t>
            </a:r>
          </a:p>
        </p:txBody>
      </p:sp>
    </p:spTree>
    <p:extLst>
      <p:ext uri="{BB962C8B-B14F-4D97-AF65-F5344CB8AC3E}">
        <p14:creationId xmlns:p14="http://schemas.microsoft.com/office/powerpoint/2010/main" val="1822142433"/>
      </p:ext>
    </p:extLst>
  </p:cSld>
  <p:clrMapOvr>
    <a:masterClrMapping/>
  </p:clrMapOvr>
  <p:transition spd="slow"/>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4_内容与标题">
    <p:bg>
      <p:bgPr>
        <a:solidFill>
          <a:schemeClr val="bg1"/>
        </a:solidFill>
        <a:effectLst/>
      </p:bgPr>
    </p:bg>
    <p:spTree>
      <p:nvGrpSpPr>
        <p:cNvPr id="1" name=""/>
        <p:cNvGrpSpPr/>
        <p:nvPr/>
      </p:nvGrpSpPr>
      <p:grpSpPr>
        <a:xfrm>
          <a:off x="0" y="0"/>
          <a:ext cx="0" cy="0"/>
          <a:chOff x="0" y="0"/>
          <a:chExt cx="0" cy="0"/>
        </a:xfrm>
      </p:grpSpPr>
      <p:sp>
        <p:nvSpPr>
          <p:cNvPr id="24" name="Rectangle 21">
            <a:hlinkClick r:id="rId4" action="ppaction://hlinksldjump"/>
          </p:cNvPr>
          <p:cNvSpPr>
            <a:spLocks noChangeArrowheads="1"/>
          </p:cNvSpPr>
          <p:nvPr userDrawn="1"/>
        </p:nvSpPr>
        <p:spPr bwMode="auto">
          <a:xfrm>
            <a:off x="2555875" y="6411595"/>
            <a:ext cx="246380"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2</a:t>
            </a:r>
          </a:p>
        </p:txBody>
      </p:sp>
      <p:sp>
        <p:nvSpPr>
          <p:cNvPr id="25" name="Rectangle 21">
            <a:hlinkClick r:id="rId5" action="ppaction://hlinksldjump"/>
          </p:cNvPr>
          <p:cNvSpPr>
            <a:spLocks noChangeArrowheads="1"/>
          </p:cNvSpPr>
          <p:nvPr userDrawn="1"/>
        </p:nvSpPr>
        <p:spPr bwMode="auto">
          <a:xfrm>
            <a:off x="2854325"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3</a:t>
            </a:r>
          </a:p>
        </p:txBody>
      </p:sp>
      <p:sp>
        <p:nvSpPr>
          <p:cNvPr id="26" name="Rectangle 21">
            <a:hlinkClick r:id="rId6" action="ppaction://hlinksldjump"/>
          </p:cNvPr>
          <p:cNvSpPr>
            <a:spLocks noChangeArrowheads="1"/>
          </p:cNvSpPr>
          <p:nvPr userDrawn="1"/>
        </p:nvSpPr>
        <p:spPr bwMode="auto">
          <a:xfrm>
            <a:off x="315150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4</a:t>
            </a:r>
          </a:p>
        </p:txBody>
      </p:sp>
      <p:sp>
        <p:nvSpPr>
          <p:cNvPr id="27" name="Rectangle 21">
            <a:hlinkClick r:id="rId7" action="ppaction://hlinksldjump"/>
          </p:cNvPr>
          <p:cNvSpPr>
            <a:spLocks noChangeArrowheads="1"/>
          </p:cNvSpPr>
          <p:nvPr userDrawn="1"/>
        </p:nvSpPr>
        <p:spPr bwMode="auto">
          <a:xfrm>
            <a:off x="344805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5</a:t>
            </a:r>
          </a:p>
        </p:txBody>
      </p:sp>
      <p:sp>
        <p:nvSpPr>
          <p:cNvPr id="28" name="Rectangle 21">
            <a:hlinkClick r:id="rId8" action="ppaction://hlinksldjump"/>
          </p:cNvPr>
          <p:cNvSpPr>
            <a:spLocks noChangeArrowheads="1"/>
          </p:cNvSpPr>
          <p:nvPr userDrawn="1"/>
        </p:nvSpPr>
        <p:spPr bwMode="auto">
          <a:xfrm>
            <a:off x="374523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6</a:t>
            </a:r>
          </a:p>
        </p:txBody>
      </p:sp>
      <p:sp>
        <p:nvSpPr>
          <p:cNvPr id="29" name="Rectangle 21">
            <a:hlinkClick r:id="rId9" action="ppaction://hlinksldjump"/>
          </p:cNvPr>
          <p:cNvSpPr>
            <a:spLocks noChangeArrowheads="1"/>
          </p:cNvSpPr>
          <p:nvPr userDrawn="1"/>
        </p:nvSpPr>
        <p:spPr bwMode="auto">
          <a:xfrm>
            <a:off x="404177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7</a:t>
            </a:r>
          </a:p>
        </p:txBody>
      </p:sp>
      <p:sp>
        <p:nvSpPr>
          <p:cNvPr id="30" name="Rectangle 21">
            <a:hlinkClick r:id="rId10" action="ppaction://hlinksldjump"/>
          </p:cNvPr>
          <p:cNvSpPr>
            <a:spLocks noChangeArrowheads="1"/>
          </p:cNvSpPr>
          <p:nvPr userDrawn="1"/>
        </p:nvSpPr>
        <p:spPr bwMode="auto">
          <a:xfrm>
            <a:off x="433895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8</a:t>
            </a:r>
          </a:p>
        </p:txBody>
      </p:sp>
      <p:sp>
        <p:nvSpPr>
          <p:cNvPr id="31" name="Rectangle 21">
            <a:hlinkClick r:id="rId11" action="ppaction://hlinksldjump"/>
          </p:cNvPr>
          <p:cNvSpPr>
            <a:spLocks noChangeArrowheads="1"/>
          </p:cNvSpPr>
          <p:nvPr userDrawn="1"/>
        </p:nvSpPr>
        <p:spPr bwMode="auto">
          <a:xfrm>
            <a:off x="4635500"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9</a:t>
            </a:r>
          </a:p>
        </p:txBody>
      </p:sp>
      <p:sp>
        <p:nvSpPr>
          <p:cNvPr id="32" name="Rectangle 21">
            <a:hlinkClick r:id="rId11" action="ppaction://hlinksldjump"/>
          </p:cNvPr>
          <p:cNvSpPr>
            <a:spLocks noChangeArrowheads="1"/>
          </p:cNvSpPr>
          <p:nvPr userDrawn="1"/>
        </p:nvSpPr>
        <p:spPr bwMode="auto">
          <a:xfrm>
            <a:off x="49326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10</a:t>
            </a:r>
          </a:p>
        </p:txBody>
      </p:sp>
      <p:sp>
        <p:nvSpPr>
          <p:cNvPr id="33" name="Rectangle 21">
            <a:hlinkClick r:id="rId12" action="ppaction://hlinksldjump"/>
          </p:cNvPr>
          <p:cNvSpPr>
            <a:spLocks noChangeArrowheads="1"/>
          </p:cNvSpPr>
          <p:nvPr userDrawn="1"/>
        </p:nvSpPr>
        <p:spPr bwMode="auto">
          <a:xfrm>
            <a:off x="527875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11</a:t>
            </a:r>
          </a:p>
        </p:txBody>
      </p:sp>
      <p:sp>
        <p:nvSpPr>
          <p:cNvPr id="34" name="Rectangle 21">
            <a:hlinkClick r:id="rId13" action="ppaction://hlinksldjump"/>
          </p:cNvPr>
          <p:cNvSpPr>
            <a:spLocks noChangeArrowheads="1"/>
          </p:cNvSpPr>
          <p:nvPr userDrawn="1"/>
        </p:nvSpPr>
        <p:spPr bwMode="auto">
          <a:xfrm>
            <a:off x="562483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12</a:t>
            </a:r>
          </a:p>
        </p:txBody>
      </p:sp>
      <p:sp>
        <p:nvSpPr>
          <p:cNvPr id="35" name="Rectangle 21">
            <a:hlinkClick r:id="rId14" action="ppaction://hlinksldjump"/>
          </p:cNvPr>
          <p:cNvSpPr>
            <a:spLocks noChangeArrowheads="1"/>
          </p:cNvSpPr>
          <p:nvPr userDrawn="1"/>
        </p:nvSpPr>
        <p:spPr bwMode="auto">
          <a:xfrm>
            <a:off x="597090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13</a:t>
            </a:r>
          </a:p>
        </p:txBody>
      </p:sp>
      <p:sp>
        <p:nvSpPr>
          <p:cNvPr id="36" name="Rectangle 21">
            <a:hlinkClick r:id="rId15" action="ppaction://hlinksldjump"/>
          </p:cNvPr>
          <p:cNvSpPr>
            <a:spLocks noChangeArrowheads="1"/>
          </p:cNvSpPr>
          <p:nvPr userDrawn="1"/>
        </p:nvSpPr>
        <p:spPr bwMode="auto">
          <a:xfrm>
            <a:off x="63169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14</a:t>
            </a:r>
          </a:p>
        </p:txBody>
      </p:sp>
      <p:sp>
        <p:nvSpPr>
          <p:cNvPr id="20" name="Rectangle 21">
            <a:hlinkClick r:id="rId16" action="ppaction://hlinksldjump"/>
          </p:cNvPr>
          <p:cNvSpPr>
            <a:spLocks noChangeArrowheads="1"/>
          </p:cNvSpPr>
          <p:nvPr userDrawn="1"/>
        </p:nvSpPr>
        <p:spPr bwMode="auto">
          <a:xfrm>
            <a:off x="2258314" y="6415278"/>
            <a:ext cx="246380" cy="272415"/>
          </a:xfrm>
          <a:prstGeom prst="rect">
            <a:avLst/>
          </a:prstGeom>
          <a:noFill/>
          <a:ln>
            <a:noFill/>
          </a:ln>
          <a:effectLst/>
        </p:spPr>
        <p:txBody>
          <a:bodyPr wrap="none" lIns="102364" tIns="51181" rIns="102364" bIns="51181" anchor="ctr"/>
          <a:lstStyle/>
          <a:p>
            <a:pPr algn="ctr" defTabSz="768350"/>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cs typeface="经典繁仿黑"/>
              </a:rPr>
              <a:t>1</a:t>
            </a:r>
          </a:p>
        </p:txBody>
      </p:sp>
      <p:sp>
        <p:nvSpPr>
          <p:cNvPr id="17" name="矩形 16"/>
          <p:cNvSpPr/>
          <p:nvPr userDrawn="1">
            <p:custDataLst>
              <p:tags r:id="rId1"/>
            </p:custDataLst>
          </p:nvPr>
        </p:nvSpPr>
        <p:spPr>
          <a:xfrm>
            <a:off x="288798" y="86995"/>
            <a:ext cx="2197100" cy="53657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38"/>
          <p:cNvSpPr txBox="1"/>
          <p:nvPr userDrawn="1">
            <p:custDataLst>
              <p:tags r:id="rId2"/>
            </p:custDataLst>
          </p:nvPr>
        </p:nvSpPr>
        <p:spPr>
          <a:xfrm>
            <a:off x="-41656" y="112395"/>
            <a:ext cx="2827144" cy="609625"/>
          </a:xfrm>
          <a:prstGeom prst="rect">
            <a:avLst/>
          </a:prstGeom>
          <a:noFill/>
        </p:spPr>
        <p:txBody>
          <a:bodyPr wrap="square" rtlCol="0">
            <a:spAutoFit/>
          </a:bodyPr>
          <a:lstStyle/>
          <a:p>
            <a:pPr algn="ctr">
              <a:lnSpc>
                <a:spcPct val="100000"/>
              </a:lnSpc>
              <a:defRPr/>
            </a:pPr>
            <a:r>
              <a:rPr lang="zh-CN" altLang="en-US" sz="2600" b="1" kern="0" dirty="0" smtClean="0">
                <a:solidFill>
                  <a:schemeClr val="bg1"/>
                </a:solidFill>
                <a:latin typeface="微软雅黑" panose="020B0503020204020204" pitchFamily="34" charset="-122"/>
                <a:ea typeface="微软雅黑" panose="020B0503020204020204" pitchFamily="34" charset="-122"/>
              </a:rPr>
              <a:t>二、综合运用</a:t>
            </a:r>
          </a:p>
        </p:txBody>
      </p:sp>
    </p:spTree>
    <p:extLst>
      <p:ext uri="{BB962C8B-B14F-4D97-AF65-F5344CB8AC3E}">
        <p14:creationId xmlns:p14="http://schemas.microsoft.com/office/powerpoint/2010/main" val="2173898600"/>
      </p:ext>
    </p:extLst>
  </p:cSld>
  <p:clrMapOvr>
    <a:masterClrMapping/>
  </p:clrMapOvr>
  <p:transition spd="slow"/>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5_内容与标题">
    <p:bg>
      <p:bgPr>
        <a:solidFill>
          <a:schemeClr val="bg1"/>
        </a:solidFill>
        <a:effectLst/>
      </p:bgPr>
    </p:bg>
    <p:spTree>
      <p:nvGrpSpPr>
        <p:cNvPr id="1" name=""/>
        <p:cNvGrpSpPr/>
        <p:nvPr/>
      </p:nvGrpSpPr>
      <p:grpSpPr>
        <a:xfrm>
          <a:off x="0" y="0"/>
          <a:ext cx="0" cy="0"/>
          <a:chOff x="0" y="0"/>
          <a:chExt cx="0" cy="0"/>
        </a:xfrm>
      </p:grpSpPr>
      <p:sp>
        <p:nvSpPr>
          <p:cNvPr id="24" name="Rectangle 21">
            <a:hlinkClick r:id="rId4" action="ppaction://hlinksldjump"/>
          </p:cNvPr>
          <p:cNvSpPr>
            <a:spLocks noChangeArrowheads="1"/>
          </p:cNvSpPr>
          <p:nvPr userDrawn="1"/>
        </p:nvSpPr>
        <p:spPr bwMode="auto">
          <a:xfrm>
            <a:off x="2555875" y="6411595"/>
            <a:ext cx="246380"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2</a:t>
            </a:r>
          </a:p>
        </p:txBody>
      </p:sp>
      <p:sp>
        <p:nvSpPr>
          <p:cNvPr id="25" name="Rectangle 21">
            <a:hlinkClick r:id="rId5" action="ppaction://hlinksldjump"/>
          </p:cNvPr>
          <p:cNvSpPr>
            <a:spLocks noChangeArrowheads="1"/>
          </p:cNvSpPr>
          <p:nvPr userDrawn="1"/>
        </p:nvSpPr>
        <p:spPr bwMode="auto">
          <a:xfrm>
            <a:off x="2854325"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3</a:t>
            </a:r>
          </a:p>
        </p:txBody>
      </p:sp>
      <p:sp>
        <p:nvSpPr>
          <p:cNvPr id="26" name="Rectangle 21">
            <a:hlinkClick r:id="rId6" action="ppaction://hlinksldjump"/>
          </p:cNvPr>
          <p:cNvSpPr>
            <a:spLocks noChangeArrowheads="1"/>
          </p:cNvSpPr>
          <p:nvPr userDrawn="1"/>
        </p:nvSpPr>
        <p:spPr bwMode="auto">
          <a:xfrm>
            <a:off x="315150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4</a:t>
            </a:r>
          </a:p>
        </p:txBody>
      </p:sp>
      <p:sp>
        <p:nvSpPr>
          <p:cNvPr id="27" name="Rectangle 21">
            <a:hlinkClick r:id="rId7" action="ppaction://hlinksldjump"/>
          </p:cNvPr>
          <p:cNvSpPr>
            <a:spLocks noChangeArrowheads="1"/>
          </p:cNvSpPr>
          <p:nvPr userDrawn="1"/>
        </p:nvSpPr>
        <p:spPr bwMode="auto">
          <a:xfrm>
            <a:off x="344805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5</a:t>
            </a:r>
          </a:p>
        </p:txBody>
      </p:sp>
      <p:sp>
        <p:nvSpPr>
          <p:cNvPr id="28" name="Rectangle 21">
            <a:hlinkClick r:id="rId8" action="ppaction://hlinksldjump"/>
          </p:cNvPr>
          <p:cNvSpPr>
            <a:spLocks noChangeArrowheads="1"/>
          </p:cNvSpPr>
          <p:nvPr userDrawn="1"/>
        </p:nvSpPr>
        <p:spPr bwMode="auto">
          <a:xfrm>
            <a:off x="374523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6</a:t>
            </a:r>
          </a:p>
        </p:txBody>
      </p:sp>
      <p:sp>
        <p:nvSpPr>
          <p:cNvPr id="29" name="Rectangle 21">
            <a:hlinkClick r:id="rId9" action="ppaction://hlinksldjump"/>
          </p:cNvPr>
          <p:cNvSpPr>
            <a:spLocks noChangeArrowheads="1"/>
          </p:cNvSpPr>
          <p:nvPr userDrawn="1"/>
        </p:nvSpPr>
        <p:spPr bwMode="auto">
          <a:xfrm>
            <a:off x="404177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7</a:t>
            </a:r>
          </a:p>
        </p:txBody>
      </p:sp>
      <p:sp>
        <p:nvSpPr>
          <p:cNvPr id="30" name="Rectangle 21">
            <a:hlinkClick r:id="rId10" action="ppaction://hlinksldjump"/>
          </p:cNvPr>
          <p:cNvSpPr>
            <a:spLocks noChangeArrowheads="1"/>
          </p:cNvSpPr>
          <p:nvPr userDrawn="1"/>
        </p:nvSpPr>
        <p:spPr bwMode="auto">
          <a:xfrm>
            <a:off x="433895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8</a:t>
            </a:r>
          </a:p>
        </p:txBody>
      </p:sp>
      <p:sp>
        <p:nvSpPr>
          <p:cNvPr id="31" name="Rectangle 21">
            <a:hlinkClick r:id="rId11" action="ppaction://hlinksldjump"/>
          </p:cNvPr>
          <p:cNvSpPr>
            <a:spLocks noChangeArrowheads="1"/>
          </p:cNvSpPr>
          <p:nvPr userDrawn="1"/>
        </p:nvSpPr>
        <p:spPr bwMode="auto">
          <a:xfrm>
            <a:off x="4635500"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9</a:t>
            </a:r>
          </a:p>
        </p:txBody>
      </p:sp>
      <p:sp>
        <p:nvSpPr>
          <p:cNvPr id="32" name="Rectangle 21">
            <a:hlinkClick r:id="rId11" action="ppaction://hlinksldjump"/>
          </p:cNvPr>
          <p:cNvSpPr>
            <a:spLocks noChangeArrowheads="1"/>
          </p:cNvSpPr>
          <p:nvPr userDrawn="1"/>
        </p:nvSpPr>
        <p:spPr bwMode="auto">
          <a:xfrm>
            <a:off x="49326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10</a:t>
            </a:r>
          </a:p>
        </p:txBody>
      </p:sp>
      <p:sp>
        <p:nvSpPr>
          <p:cNvPr id="33" name="Rectangle 21">
            <a:hlinkClick r:id="rId12" action="ppaction://hlinksldjump"/>
          </p:cNvPr>
          <p:cNvSpPr>
            <a:spLocks noChangeArrowheads="1"/>
          </p:cNvSpPr>
          <p:nvPr userDrawn="1"/>
        </p:nvSpPr>
        <p:spPr bwMode="auto">
          <a:xfrm>
            <a:off x="527875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11</a:t>
            </a:r>
          </a:p>
        </p:txBody>
      </p:sp>
      <p:sp>
        <p:nvSpPr>
          <p:cNvPr id="34" name="Rectangle 21">
            <a:hlinkClick r:id="rId13" action="ppaction://hlinksldjump"/>
          </p:cNvPr>
          <p:cNvSpPr>
            <a:spLocks noChangeArrowheads="1"/>
          </p:cNvSpPr>
          <p:nvPr userDrawn="1"/>
        </p:nvSpPr>
        <p:spPr bwMode="auto">
          <a:xfrm>
            <a:off x="562483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12</a:t>
            </a:r>
          </a:p>
        </p:txBody>
      </p:sp>
      <p:sp>
        <p:nvSpPr>
          <p:cNvPr id="35" name="Rectangle 21">
            <a:hlinkClick r:id="rId14" action="ppaction://hlinksldjump"/>
          </p:cNvPr>
          <p:cNvSpPr>
            <a:spLocks noChangeArrowheads="1"/>
          </p:cNvSpPr>
          <p:nvPr userDrawn="1"/>
        </p:nvSpPr>
        <p:spPr bwMode="auto">
          <a:xfrm>
            <a:off x="597090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13</a:t>
            </a:r>
          </a:p>
        </p:txBody>
      </p:sp>
      <p:sp>
        <p:nvSpPr>
          <p:cNvPr id="36" name="Rectangle 21">
            <a:hlinkClick r:id="rId15" action="ppaction://hlinksldjump"/>
          </p:cNvPr>
          <p:cNvSpPr>
            <a:spLocks noChangeArrowheads="1"/>
          </p:cNvSpPr>
          <p:nvPr userDrawn="1"/>
        </p:nvSpPr>
        <p:spPr bwMode="auto">
          <a:xfrm>
            <a:off x="63169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14</a:t>
            </a:r>
          </a:p>
        </p:txBody>
      </p:sp>
      <p:sp>
        <p:nvSpPr>
          <p:cNvPr id="20" name="Rectangle 21">
            <a:hlinkClick r:id="rId16" action="ppaction://hlinksldjump"/>
          </p:cNvPr>
          <p:cNvSpPr>
            <a:spLocks noChangeArrowheads="1"/>
          </p:cNvSpPr>
          <p:nvPr userDrawn="1"/>
        </p:nvSpPr>
        <p:spPr bwMode="auto">
          <a:xfrm>
            <a:off x="2258314" y="6415278"/>
            <a:ext cx="246380" cy="272415"/>
          </a:xfrm>
          <a:prstGeom prst="rect">
            <a:avLst/>
          </a:prstGeom>
          <a:noFill/>
          <a:ln>
            <a:noFill/>
          </a:ln>
          <a:effectLst/>
        </p:spPr>
        <p:txBody>
          <a:bodyPr wrap="none" lIns="102364" tIns="51181" rIns="102364" bIns="51181" anchor="ctr"/>
          <a:lstStyle/>
          <a:p>
            <a:pPr algn="ctr" defTabSz="768350"/>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cs typeface="经典繁仿黑"/>
              </a:rPr>
              <a:t>1</a:t>
            </a:r>
          </a:p>
        </p:txBody>
      </p:sp>
      <p:sp>
        <p:nvSpPr>
          <p:cNvPr id="19" name="矩形 18"/>
          <p:cNvSpPr/>
          <p:nvPr userDrawn="1">
            <p:custDataLst>
              <p:tags r:id="rId1"/>
            </p:custDataLst>
          </p:nvPr>
        </p:nvSpPr>
        <p:spPr>
          <a:xfrm>
            <a:off x="358905" y="163195"/>
            <a:ext cx="2197100" cy="53657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38"/>
          <p:cNvSpPr txBox="1"/>
          <p:nvPr userDrawn="1">
            <p:custDataLst>
              <p:tags r:id="rId2"/>
            </p:custDataLst>
          </p:nvPr>
        </p:nvSpPr>
        <p:spPr>
          <a:xfrm>
            <a:off x="28451" y="188595"/>
            <a:ext cx="2827144" cy="492443"/>
          </a:xfrm>
          <a:prstGeom prst="rect">
            <a:avLst/>
          </a:prstGeom>
          <a:noFill/>
        </p:spPr>
        <p:txBody>
          <a:bodyPr wrap="square" rtlCol="0">
            <a:spAutoFit/>
          </a:bodyPr>
          <a:lstStyle/>
          <a:p>
            <a:pPr algn="ctr">
              <a:lnSpc>
                <a:spcPct val="100000"/>
              </a:lnSpc>
              <a:defRPr/>
            </a:pPr>
            <a:r>
              <a:rPr lang="zh-CN" altLang="en-US" sz="2600" b="1" kern="0" dirty="0" smtClean="0">
                <a:solidFill>
                  <a:schemeClr val="bg1"/>
                </a:solidFill>
                <a:latin typeface="微软雅黑" panose="020B0503020204020204" pitchFamily="34" charset="-122"/>
                <a:ea typeface="微软雅黑" panose="020B0503020204020204" pitchFamily="34" charset="-122"/>
              </a:rPr>
              <a:t>三、创新拓展</a:t>
            </a:r>
          </a:p>
        </p:txBody>
      </p:sp>
    </p:spTree>
    <p:extLst>
      <p:ext uri="{BB962C8B-B14F-4D97-AF65-F5344CB8AC3E}">
        <p14:creationId xmlns:p14="http://schemas.microsoft.com/office/powerpoint/2010/main" val="2186385904"/>
      </p:ext>
    </p:extLst>
  </p:cSld>
  <p:clrMapOvr>
    <a:masterClrMapping/>
  </p:clrMapOvr>
  <p:transition spd="slow"/>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a:solidFill>
                  <a:srgbClr val="000000"/>
                </a:solidFill>
              </a:rPr>
              <a:t>2024-4-23</a:t>
            </a:fld>
            <a:endParaRPr lang="zh-CN" altLang="en-US">
              <a:solidFill>
                <a:srgbClr val="000000"/>
              </a:solidFill>
            </a:endParaRPr>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solidFill>
                <a:srgbClr val="000000"/>
              </a:solidFill>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a:solidFill>
                  <a:srgbClr val="000000"/>
                </a:solidFill>
              </a:rPr>
              <a:t>‹#›</a:t>
            </a:fld>
            <a:endParaRPr lang="zh-CN"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smConfetti">
          <a:fgClr>
            <a:srgbClr val="E8E8E8"/>
          </a:fgClr>
          <a:bgClr>
            <a:schemeClr val="bg1"/>
          </a:bgClr>
        </a:patt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8" r:id="rId6"/>
    <p:sldLayoutId id="2147483659" r:id="rId7"/>
    <p:sldLayoutId id="2147483660" r:id="rId8"/>
  </p:sldLayoutIdLst>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Lst>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5.xml"/><Relationship Id="rId7" Type="http://schemas.openxmlformats.org/officeDocument/2006/relationships/image" Target="../media/image3.jpeg"/><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Layout" Target="../slideLayouts/slideLayout1.xml"/><Relationship Id="rId5" Type="http://schemas.openxmlformats.org/officeDocument/2006/relationships/tags" Target="../tags/tag17.xml"/><Relationship Id="rId4" Type="http://schemas.openxmlformats.org/officeDocument/2006/relationships/tags" Target="../tags/tag16.xml"/></Relationships>
</file>

<file path=ppt/slides/_rels/slide10.xml.rels><?xml version="1.0" encoding="UTF-8" standalone="yes"?>
<Relationships xmlns="http://schemas.openxmlformats.org/package/2006/relationships"><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tags" Target="../tags/tag41.xml"/><Relationship Id="rId4"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image" Target="../media/image6.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oleObject" Target="../embeddings/oleObject2.bin"/><Relationship Id="rId13" Type="http://schemas.openxmlformats.org/officeDocument/2006/relationships/image" Target="../media/image8.emf"/><Relationship Id="rId18" Type="http://schemas.openxmlformats.org/officeDocument/2006/relationships/oleObject" Target="../embeddings/Microsoft_Word_97_-_2003___5.doc"/><Relationship Id="rId3" Type="http://schemas.openxmlformats.org/officeDocument/2006/relationships/tags" Target="../tags/tag48.xml"/><Relationship Id="rId21" Type="http://schemas.openxmlformats.org/officeDocument/2006/relationships/oleObject" Target="../embeddings/Microsoft_Word_97_-_2003___6.doc"/><Relationship Id="rId7" Type="http://schemas.openxmlformats.org/officeDocument/2006/relationships/image" Target="../media/image6.png"/><Relationship Id="rId12" Type="http://schemas.openxmlformats.org/officeDocument/2006/relationships/oleObject" Target="../embeddings/Microsoft_Word_97_-_2003___3.doc"/><Relationship Id="rId17" Type="http://schemas.openxmlformats.org/officeDocument/2006/relationships/oleObject" Target="../embeddings/oleObject5.bin"/><Relationship Id="rId2" Type="http://schemas.openxmlformats.org/officeDocument/2006/relationships/tags" Target="../tags/tag47.xml"/><Relationship Id="rId16" Type="http://schemas.openxmlformats.org/officeDocument/2006/relationships/image" Target="../media/image9.emf"/><Relationship Id="rId20" Type="http://schemas.openxmlformats.org/officeDocument/2006/relationships/oleObject" Target="../embeddings/oleObject6.bin"/><Relationship Id="rId1" Type="http://schemas.openxmlformats.org/officeDocument/2006/relationships/vmlDrawing" Target="../drawings/vmlDrawing2.vml"/><Relationship Id="rId6" Type="http://schemas.openxmlformats.org/officeDocument/2006/relationships/notesSlide" Target="../notesSlides/notesSlide5.xml"/><Relationship Id="rId11" Type="http://schemas.openxmlformats.org/officeDocument/2006/relationships/oleObject" Target="../embeddings/oleObject3.bin"/><Relationship Id="rId5" Type="http://schemas.openxmlformats.org/officeDocument/2006/relationships/slideLayout" Target="../slideLayouts/slideLayout2.xml"/><Relationship Id="rId15" Type="http://schemas.openxmlformats.org/officeDocument/2006/relationships/oleObject" Target="../embeddings/Microsoft_Word_97_-_2003___4.doc"/><Relationship Id="rId10" Type="http://schemas.openxmlformats.org/officeDocument/2006/relationships/image" Target="../media/image7.emf"/><Relationship Id="rId19" Type="http://schemas.openxmlformats.org/officeDocument/2006/relationships/image" Target="../media/image10.emf"/><Relationship Id="rId4" Type="http://schemas.openxmlformats.org/officeDocument/2006/relationships/tags" Target="../tags/tag49.xml"/><Relationship Id="rId9" Type="http://schemas.openxmlformats.org/officeDocument/2006/relationships/oleObject" Target="../embeddings/Microsoft_Word_97_-_2003___2.doc"/><Relationship Id="rId14" Type="http://schemas.openxmlformats.org/officeDocument/2006/relationships/oleObject" Target="../embeddings/oleObject4.bin"/><Relationship Id="rId22" Type="http://schemas.openxmlformats.org/officeDocument/2006/relationships/image" Target="../media/image11.emf"/></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7.bin"/><Relationship Id="rId13" Type="http://schemas.openxmlformats.org/officeDocument/2006/relationships/image" Target="../media/image13.emf"/><Relationship Id="rId3" Type="http://schemas.openxmlformats.org/officeDocument/2006/relationships/tags" Target="../tags/tag51.xml"/><Relationship Id="rId7" Type="http://schemas.openxmlformats.org/officeDocument/2006/relationships/image" Target="../media/image6.png"/><Relationship Id="rId12" Type="http://schemas.openxmlformats.org/officeDocument/2006/relationships/oleObject" Target="../embeddings/Microsoft_Word_97_-_2003___8.doc"/><Relationship Id="rId2" Type="http://schemas.openxmlformats.org/officeDocument/2006/relationships/tags" Target="../tags/tag50.xml"/><Relationship Id="rId16" Type="http://schemas.openxmlformats.org/officeDocument/2006/relationships/image" Target="../media/image14.emf"/><Relationship Id="rId1" Type="http://schemas.openxmlformats.org/officeDocument/2006/relationships/vmlDrawing" Target="../drawings/vmlDrawing3.vml"/><Relationship Id="rId6" Type="http://schemas.openxmlformats.org/officeDocument/2006/relationships/notesSlide" Target="../notesSlides/notesSlide6.xml"/><Relationship Id="rId11" Type="http://schemas.openxmlformats.org/officeDocument/2006/relationships/oleObject" Target="../embeddings/oleObject8.bin"/><Relationship Id="rId5" Type="http://schemas.openxmlformats.org/officeDocument/2006/relationships/slideLayout" Target="../slideLayouts/slideLayout2.xml"/><Relationship Id="rId15" Type="http://schemas.openxmlformats.org/officeDocument/2006/relationships/oleObject" Target="../embeddings/Microsoft_Word_97_-_2003___9.doc"/><Relationship Id="rId10" Type="http://schemas.openxmlformats.org/officeDocument/2006/relationships/image" Target="../media/image12.emf"/><Relationship Id="rId4" Type="http://schemas.openxmlformats.org/officeDocument/2006/relationships/tags" Target="../tags/tag52.xml"/><Relationship Id="rId9" Type="http://schemas.openxmlformats.org/officeDocument/2006/relationships/oleObject" Target="../embeddings/Microsoft_Word_97_-_2003___7.doc"/><Relationship Id="rId14" Type="http://schemas.openxmlformats.org/officeDocument/2006/relationships/oleObject" Target="../embeddings/oleObject9.bin"/></Relationships>
</file>

<file path=ppt/slides/_rels/slide14.xml.rels><?xml version="1.0" encoding="UTF-8" standalone="yes"?>
<Relationships xmlns="http://schemas.openxmlformats.org/package/2006/relationships"><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tags" Target="../tags/tag53.xml"/><Relationship Id="rId4"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oleObject" Target="../embeddings/oleObject10.bin"/><Relationship Id="rId13" Type="http://schemas.openxmlformats.org/officeDocument/2006/relationships/image" Target="../media/image16.emf"/><Relationship Id="rId3" Type="http://schemas.openxmlformats.org/officeDocument/2006/relationships/tags" Target="../tags/tag57.xml"/><Relationship Id="rId7" Type="http://schemas.openxmlformats.org/officeDocument/2006/relationships/image" Target="../media/image6.png"/><Relationship Id="rId12" Type="http://schemas.openxmlformats.org/officeDocument/2006/relationships/oleObject" Target="../embeddings/Microsoft_Word_97_-_2003___11.doc"/><Relationship Id="rId2" Type="http://schemas.openxmlformats.org/officeDocument/2006/relationships/tags" Target="../tags/tag56.xml"/><Relationship Id="rId1" Type="http://schemas.openxmlformats.org/officeDocument/2006/relationships/vmlDrawing" Target="../drawings/vmlDrawing4.vml"/><Relationship Id="rId6" Type="http://schemas.openxmlformats.org/officeDocument/2006/relationships/notesSlide" Target="../notesSlides/notesSlide7.xml"/><Relationship Id="rId11" Type="http://schemas.openxmlformats.org/officeDocument/2006/relationships/oleObject" Target="../embeddings/oleObject11.bin"/><Relationship Id="rId5" Type="http://schemas.openxmlformats.org/officeDocument/2006/relationships/slideLayout" Target="../slideLayouts/slideLayout2.xml"/><Relationship Id="rId10" Type="http://schemas.openxmlformats.org/officeDocument/2006/relationships/image" Target="../media/image15.emf"/><Relationship Id="rId4" Type="http://schemas.openxmlformats.org/officeDocument/2006/relationships/tags" Target="../tags/tag58.xml"/><Relationship Id="rId9" Type="http://schemas.openxmlformats.org/officeDocument/2006/relationships/oleObject" Target="../embeddings/Microsoft_Word_97_-_2003___10.doc"/></Relationships>
</file>

<file path=ppt/slides/_rels/slide16.xml.rels><?xml version="1.0" encoding="UTF-8" standalone="yes"?>
<Relationships xmlns="http://schemas.openxmlformats.org/package/2006/relationships"><Relationship Id="rId8" Type="http://schemas.openxmlformats.org/officeDocument/2006/relationships/oleObject" Target="../embeddings/oleObject12.bin"/><Relationship Id="rId13" Type="http://schemas.openxmlformats.org/officeDocument/2006/relationships/image" Target="../media/image18.emf"/><Relationship Id="rId3" Type="http://schemas.openxmlformats.org/officeDocument/2006/relationships/tags" Target="../tags/tag60.xml"/><Relationship Id="rId7" Type="http://schemas.openxmlformats.org/officeDocument/2006/relationships/image" Target="../media/image6.png"/><Relationship Id="rId12" Type="http://schemas.openxmlformats.org/officeDocument/2006/relationships/oleObject" Target="../embeddings/Microsoft_Word_97_-_2003___13.doc"/><Relationship Id="rId2" Type="http://schemas.openxmlformats.org/officeDocument/2006/relationships/tags" Target="../tags/tag59.xml"/><Relationship Id="rId1" Type="http://schemas.openxmlformats.org/officeDocument/2006/relationships/vmlDrawing" Target="../drawings/vmlDrawing5.vml"/><Relationship Id="rId6" Type="http://schemas.openxmlformats.org/officeDocument/2006/relationships/notesSlide" Target="../notesSlides/notesSlide8.xml"/><Relationship Id="rId11" Type="http://schemas.openxmlformats.org/officeDocument/2006/relationships/oleObject" Target="../embeddings/oleObject13.bin"/><Relationship Id="rId5" Type="http://schemas.openxmlformats.org/officeDocument/2006/relationships/slideLayout" Target="../slideLayouts/slideLayout2.xml"/><Relationship Id="rId15" Type="http://schemas.openxmlformats.org/officeDocument/2006/relationships/image" Target="../media/image19.png"/><Relationship Id="rId10" Type="http://schemas.openxmlformats.org/officeDocument/2006/relationships/image" Target="../media/image17.emf"/><Relationship Id="rId4" Type="http://schemas.openxmlformats.org/officeDocument/2006/relationships/tags" Target="../tags/tag61.xml"/><Relationship Id="rId9" Type="http://schemas.openxmlformats.org/officeDocument/2006/relationships/oleObject" Target="../embeddings/Microsoft_Word_97_-_2003___12.doc"/><Relationship Id="rId14" Type="http://schemas.openxmlformats.org/officeDocument/2006/relationships/slide" Target="slide4.xml"/></Relationships>
</file>

<file path=ppt/slides/_rels/slide17.xml.rels><?xml version="1.0" encoding="UTF-8" standalone="yes"?>
<Relationships xmlns="http://schemas.openxmlformats.org/package/2006/relationships"><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tags" Target="../tags/tag62.xml"/><Relationship Id="rId4"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8" Type="http://schemas.openxmlformats.org/officeDocument/2006/relationships/image" Target="../media/image21.emf"/><Relationship Id="rId13" Type="http://schemas.openxmlformats.org/officeDocument/2006/relationships/image" Target="../media/image23.emf"/><Relationship Id="rId3" Type="http://schemas.openxmlformats.org/officeDocument/2006/relationships/notesSlide" Target="../notesSlides/notesSlide9.xml"/><Relationship Id="rId7" Type="http://schemas.openxmlformats.org/officeDocument/2006/relationships/oleObject" Target="../embeddings/Microsoft_Word_97_-_2003___15.doc"/><Relationship Id="rId12" Type="http://schemas.openxmlformats.org/officeDocument/2006/relationships/oleObject" Target="../embeddings/Microsoft_Word_97_-_2003___17.doc"/><Relationship Id="rId2" Type="http://schemas.openxmlformats.org/officeDocument/2006/relationships/slideLayout" Target="../slideLayouts/slideLayout2.xml"/><Relationship Id="rId1" Type="http://schemas.openxmlformats.org/officeDocument/2006/relationships/vmlDrawing" Target="../drawings/vmlDrawing6.vml"/><Relationship Id="rId6" Type="http://schemas.openxmlformats.org/officeDocument/2006/relationships/oleObject" Target="../embeddings/oleObject14.bin"/><Relationship Id="rId11" Type="http://schemas.openxmlformats.org/officeDocument/2006/relationships/oleObject" Target="../embeddings/oleObject15.bin"/><Relationship Id="rId5" Type="http://schemas.openxmlformats.org/officeDocument/2006/relationships/image" Target="../media/image20.emf"/><Relationship Id="rId10" Type="http://schemas.openxmlformats.org/officeDocument/2006/relationships/image" Target="../media/image22.emf"/><Relationship Id="rId4" Type="http://schemas.openxmlformats.org/officeDocument/2006/relationships/oleObject" Target="../embeddings/Microsoft_Word_97_-_2003___14.doc"/><Relationship Id="rId9" Type="http://schemas.openxmlformats.org/officeDocument/2006/relationships/oleObject" Target="../embeddings/Microsoft_Word_97_-_2003___16.doc"/></Relationships>
</file>

<file path=ppt/slides/_rels/slide19.xml.rels><?xml version="1.0" encoding="UTF-8" standalone="yes"?>
<Relationships xmlns="http://schemas.openxmlformats.org/package/2006/relationships"><Relationship Id="rId8" Type="http://schemas.openxmlformats.org/officeDocument/2006/relationships/image" Target="../media/image25.emf"/><Relationship Id="rId3" Type="http://schemas.openxmlformats.org/officeDocument/2006/relationships/notesSlide" Target="../notesSlides/notesSlide10.xml"/><Relationship Id="rId7" Type="http://schemas.openxmlformats.org/officeDocument/2006/relationships/oleObject" Target="../embeddings/Microsoft_Word_97_-_2003___19.doc"/><Relationship Id="rId2" Type="http://schemas.openxmlformats.org/officeDocument/2006/relationships/slideLayout" Target="../slideLayouts/slideLayout2.xml"/><Relationship Id="rId1" Type="http://schemas.openxmlformats.org/officeDocument/2006/relationships/vmlDrawing" Target="../drawings/vmlDrawing7.vml"/><Relationship Id="rId6" Type="http://schemas.openxmlformats.org/officeDocument/2006/relationships/oleObject" Target="../embeddings/oleObject16.bin"/><Relationship Id="rId5" Type="http://schemas.openxmlformats.org/officeDocument/2006/relationships/image" Target="../media/image24.emf"/><Relationship Id="rId10" Type="http://schemas.openxmlformats.org/officeDocument/2006/relationships/image" Target="../media/image26.emf"/><Relationship Id="rId4" Type="http://schemas.openxmlformats.org/officeDocument/2006/relationships/oleObject" Target="../embeddings/Microsoft_Word_97_-_2003___18.doc"/><Relationship Id="rId9" Type="http://schemas.openxmlformats.org/officeDocument/2006/relationships/oleObject" Target="../embeddings/Microsoft_Word_97_-_2003___20.doc"/></Relationships>
</file>

<file path=ppt/slides/_rels/slide2.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4"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2.xml"/><Relationship Id="rId1" Type="http://schemas.openxmlformats.org/officeDocument/2006/relationships/tags" Target="../tags/tag65.xml"/></Relationships>
</file>

<file path=ppt/slides/_rels/slide21.xml.rels><?xml version="1.0" encoding="UTF-8" standalone="yes"?>
<Relationships xmlns="http://schemas.openxmlformats.org/package/2006/relationships"><Relationship Id="rId3" Type="http://schemas.openxmlformats.org/officeDocument/2006/relationships/tags" Target="../tags/tag68.xml"/><Relationship Id="rId2" Type="http://schemas.openxmlformats.org/officeDocument/2006/relationships/tags" Target="../tags/tag67.xml"/><Relationship Id="rId1" Type="http://schemas.openxmlformats.org/officeDocument/2006/relationships/tags" Target="../tags/tag66.xml"/><Relationship Id="rId4"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8" Type="http://schemas.openxmlformats.org/officeDocument/2006/relationships/oleObject" Target="../embeddings/oleObject17.bin"/><Relationship Id="rId13" Type="http://schemas.openxmlformats.org/officeDocument/2006/relationships/image" Target="../media/image28.emf"/><Relationship Id="rId18" Type="http://schemas.openxmlformats.org/officeDocument/2006/relationships/oleObject" Target="../embeddings/Microsoft_Word_97_-_2003___24.doc"/><Relationship Id="rId3" Type="http://schemas.openxmlformats.org/officeDocument/2006/relationships/tags" Target="../tags/tag70.xml"/><Relationship Id="rId7" Type="http://schemas.openxmlformats.org/officeDocument/2006/relationships/image" Target="../media/image6.png"/><Relationship Id="rId12" Type="http://schemas.openxmlformats.org/officeDocument/2006/relationships/oleObject" Target="../embeddings/Microsoft_Word_97_-_2003___22.doc"/><Relationship Id="rId17" Type="http://schemas.openxmlformats.org/officeDocument/2006/relationships/oleObject" Target="../embeddings/oleObject20.bin"/><Relationship Id="rId2" Type="http://schemas.openxmlformats.org/officeDocument/2006/relationships/tags" Target="../tags/tag69.xml"/><Relationship Id="rId16" Type="http://schemas.openxmlformats.org/officeDocument/2006/relationships/image" Target="../media/image29.emf"/><Relationship Id="rId1" Type="http://schemas.openxmlformats.org/officeDocument/2006/relationships/vmlDrawing" Target="../drawings/vmlDrawing8.vml"/><Relationship Id="rId6" Type="http://schemas.openxmlformats.org/officeDocument/2006/relationships/notesSlide" Target="../notesSlides/notesSlide12.xml"/><Relationship Id="rId11" Type="http://schemas.openxmlformats.org/officeDocument/2006/relationships/oleObject" Target="../embeddings/oleObject18.bin"/><Relationship Id="rId5" Type="http://schemas.openxmlformats.org/officeDocument/2006/relationships/slideLayout" Target="../slideLayouts/slideLayout2.xml"/><Relationship Id="rId15" Type="http://schemas.openxmlformats.org/officeDocument/2006/relationships/oleObject" Target="../embeddings/Microsoft_Word_97_-_2003___23.doc"/><Relationship Id="rId10" Type="http://schemas.openxmlformats.org/officeDocument/2006/relationships/image" Target="../media/image27.emf"/><Relationship Id="rId19" Type="http://schemas.openxmlformats.org/officeDocument/2006/relationships/image" Target="../media/image30.emf"/><Relationship Id="rId4" Type="http://schemas.openxmlformats.org/officeDocument/2006/relationships/tags" Target="../tags/tag71.xml"/><Relationship Id="rId9" Type="http://schemas.openxmlformats.org/officeDocument/2006/relationships/oleObject" Target="../embeddings/Microsoft_Word_97_-_2003___21.doc"/><Relationship Id="rId14" Type="http://schemas.openxmlformats.org/officeDocument/2006/relationships/oleObject" Target="../embeddings/oleObject19.bin"/></Relationships>
</file>

<file path=ppt/slides/_rels/slide23.xml.rels><?xml version="1.0" encoding="UTF-8" standalone="yes"?>
<Relationships xmlns="http://schemas.openxmlformats.org/package/2006/relationships"><Relationship Id="rId8" Type="http://schemas.openxmlformats.org/officeDocument/2006/relationships/oleObject" Target="../embeddings/oleObject21.bin"/><Relationship Id="rId13" Type="http://schemas.openxmlformats.org/officeDocument/2006/relationships/image" Target="../media/image32.emf"/><Relationship Id="rId18" Type="http://schemas.openxmlformats.org/officeDocument/2006/relationships/oleObject" Target="../embeddings/Microsoft_Word_97_-_2003___28.doc"/><Relationship Id="rId3" Type="http://schemas.openxmlformats.org/officeDocument/2006/relationships/tags" Target="../tags/tag73.xml"/><Relationship Id="rId7" Type="http://schemas.openxmlformats.org/officeDocument/2006/relationships/image" Target="../media/image6.png"/><Relationship Id="rId12" Type="http://schemas.openxmlformats.org/officeDocument/2006/relationships/oleObject" Target="../embeddings/Microsoft_Word_97_-_2003___26.doc"/><Relationship Id="rId17" Type="http://schemas.openxmlformats.org/officeDocument/2006/relationships/oleObject" Target="../embeddings/oleObject24.bin"/><Relationship Id="rId2" Type="http://schemas.openxmlformats.org/officeDocument/2006/relationships/tags" Target="../tags/tag72.xml"/><Relationship Id="rId16" Type="http://schemas.openxmlformats.org/officeDocument/2006/relationships/image" Target="../media/image33.emf"/><Relationship Id="rId1" Type="http://schemas.openxmlformats.org/officeDocument/2006/relationships/vmlDrawing" Target="../drawings/vmlDrawing9.vml"/><Relationship Id="rId6" Type="http://schemas.openxmlformats.org/officeDocument/2006/relationships/notesSlide" Target="../notesSlides/notesSlide13.xml"/><Relationship Id="rId11" Type="http://schemas.openxmlformats.org/officeDocument/2006/relationships/oleObject" Target="../embeddings/oleObject22.bin"/><Relationship Id="rId5" Type="http://schemas.openxmlformats.org/officeDocument/2006/relationships/slideLayout" Target="../slideLayouts/slideLayout2.xml"/><Relationship Id="rId15" Type="http://schemas.openxmlformats.org/officeDocument/2006/relationships/oleObject" Target="../embeddings/Microsoft_Word_97_-_2003___27.doc"/><Relationship Id="rId10" Type="http://schemas.openxmlformats.org/officeDocument/2006/relationships/image" Target="../media/image31.emf"/><Relationship Id="rId19" Type="http://schemas.openxmlformats.org/officeDocument/2006/relationships/image" Target="../media/image34.emf"/><Relationship Id="rId4" Type="http://schemas.openxmlformats.org/officeDocument/2006/relationships/tags" Target="../tags/tag74.xml"/><Relationship Id="rId9" Type="http://schemas.openxmlformats.org/officeDocument/2006/relationships/oleObject" Target="../embeddings/Microsoft_Word_97_-_2003___25.doc"/><Relationship Id="rId14" Type="http://schemas.openxmlformats.org/officeDocument/2006/relationships/oleObject" Target="../embeddings/oleObject23.bin"/></Relationships>
</file>

<file path=ppt/slides/_rels/slide24.xml.rels><?xml version="1.0" encoding="UTF-8" standalone="yes"?>
<Relationships xmlns="http://schemas.openxmlformats.org/package/2006/relationships"><Relationship Id="rId3" Type="http://schemas.openxmlformats.org/officeDocument/2006/relationships/tags" Target="../tags/tag77.xml"/><Relationship Id="rId2" Type="http://schemas.openxmlformats.org/officeDocument/2006/relationships/tags" Target="../tags/tag76.xml"/><Relationship Id="rId1" Type="http://schemas.openxmlformats.org/officeDocument/2006/relationships/tags" Target="../tags/tag75.xml"/><Relationship Id="rId6" Type="http://schemas.openxmlformats.org/officeDocument/2006/relationships/image" Target="../media/image6.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tags" Target="../tags/tag80.xml"/><Relationship Id="rId2" Type="http://schemas.openxmlformats.org/officeDocument/2006/relationships/tags" Target="../tags/tag79.xml"/><Relationship Id="rId1" Type="http://schemas.openxmlformats.org/officeDocument/2006/relationships/tags" Target="../tags/tag78.xml"/><Relationship Id="rId4"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8" Type="http://schemas.openxmlformats.org/officeDocument/2006/relationships/oleObject" Target="../embeddings/oleObject25.bin"/><Relationship Id="rId13" Type="http://schemas.openxmlformats.org/officeDocument/2006/relationships/image" Target="../media/image36.emf"/><Relationship Id="rId18" Type="http://schemas.openxmlformats.org/officeDocument/2006/relationships/oleObject" Target="../embeddings/Microsoft_Word_97_-_2003___32.doc"/><Relationship Id="rId3" Type="http://schemas.openxmlformats.org/officeDocument/2006/relationships/tags" Target="../tags/tag82.xml"/><Relationship Id="rId21" Type="http://schemas.openxmlformats.org/officeDocument/2006/relationships/oleObject" Target="../embeddings/Microsoft_Word_97_-_2003___33.doc"/><Relationship Id="rId7" Type="http://schemas.openxmlformats.org/officeDocument/2006/relationships/image" Target="../media/image6.png"/><Relationship Id="rId12" Type="http://schemas.openxmlformats.org/officeDocument/2006/relationships/oleObject" Target="../embeddings/Microsoft_Word_97_-_2003___30.doc"/><Relationship Id="rId17" Type="http://schemas.openxmlformats.org/officeDocument/2006/relationships/oleObject" Target="../embeddings/oleObject28.bin"/><Relationship Id="rId2" Type="http://schemas.openxmlformats.org/officeDocument/2006/relationships/tags" Target="../tags/tag81.xml"/><Relationship Id="rId16" Type="http://schemas.openxmlformats.org/officeDocument/2006/relationships/image" Target="../media/image37.emf"/><Relationship Id="rId20" Type="http://schemas.openxmlformats.org/officeDocument/2006/relationships/oleObject" Target="../embeddings/oleObject29.bin"/><Relationship Id="rId1" Type="http://schemas.openxmlformats.org/officeDocument/2006/relationships/vmlDrawing" Target="../drawings/vmlDrawing10.vml"/><Relationship Id="rId6" Type="http://schemas.openxmlformats.org/officeDocument/2006/relationships/notesSlide" Target="../notesSlides/notesSlide15.xml"/><Relationship Id="rId11" Type="http://schemas.openxmlformats.org/officeDocument/2006/relationships/oleObject" Target="../embeddings/oleObject26.bin"/><Relationship Id="rId5" Type="http://schemas.openxmlformats.org/officeDocument/2006/relationships/slideLayout" Target="../slideLayouts/slideLayout2.xml"/><Relationship Id="rId15" Type="http://schemas.openxmlformats.org/officeDocument/2006/relationships/oleObject" Target="../embeddings/Microsoft_Word_97_-_2003___31.doc"/><Relationship Id="rId10" Type="http://schemas.openxmlformats.org/officeDocument/2006/relationships/image" Target="../media/image35.emf"/><Relationship Id="rId19" Type="http://schemas.openxmlformats.org/officeDocument/2006/relationships/image" Target="../media/image38.emf"/><Relationship Id="rId4" Type="http://schemas.openxmlformats.org/officeDocument/2006/relationships/tags" Target="../tags/tag83.xml"/><Relationship Id="rId9" Type="http://schemas.openxmlformats.org/officeDocument/2006/relationships/oleObject" Target="../embeddings/Microsoft_Word_97_-_2003___29.doc"/><Relationship Id="rId14" Type="http://schemas.openxmlformats.org/officeDocument/2006/relationships/oleObject" Target="../embeddings/oleObject27.bin"/><Relationship Id="rId22" Type="http://schemas.openxmlformats.org/officeDocument/2006/relationships/image" Target="../media/image39.emf"/></Relationships>
</file>

<file path=ppt/slides/_rels/slide27.xml.rels><?xml version="1.0" encoding="UTF-8" standalone="yes"?>
<Relationships xmlns="http://schemas.openxmlformats.org/package/2006/relationships"><Relationship Id="rId8" Type="http://schemas.openxmlformats.org/officeDocument/2006/relationships/oleObject" Target="../embeddings/oleObject30.bin"/><Relationship Id="rId13" Type="http://schemas.openxmlformats.org/officeDocument/2006/relationships/image" Target="../media/image41.emf"/><Relationship Id="rId18" Type="http://schemas.openxmlformats.org/officeDocument/2006/relationships/oleObject" Target="../embeddings/Microsoft_Word_97_-_2003___37.doc"/><Relationship Id="rId3" Type="http://schemas.openxmlformats.org/officeDocument/2006/relationships/tags" Target="../tags/tag85.xml"/><Relationship Id="rId21" Type="http://schemas.openxmlformats.org/officeDocument/2006/relationships/oleObject" Target="../embeddings/Microsoft_Word_97_-_2003___38.doc"/><Relationship Id="rId7" Type="http://schemas.openxmlformats.org/officeDocument/2006/relationships/image" Target="../media/image6.png"/><Relationship Id="rId12" Type="http://schemas.openxmlformats.org/officeDocument/2006/relationships/oleObject" Target="../embeddings/Microsoft_Word_97_-_2003___35.doc"/><Relationship Id="rId17" Type="http://schemas.openxmlformats.org/officeDocument/2006/relationships/oleObject" Target="../embeddings/oleObject33.bin"/><Relationship Id="rId25" Type="http://schemas.openxmlformats.org/officeDocument/2006/relationships/image" Target="../media/image45.emf"/><Relationship Id="rId2" Type="http://schemas.openxmlformats.org/officeDocument/2006/relationships/tags" Target="../tags/tag84.xml"/><Relationship Id="rId16" Type="http://schemas.openxmlformats.org/officeDocument/2006/relationships/image" Target="../media/image42.emf"/><Relationship Id="rId20" Type="http://schemas.openxmlformats.org/officeDocument/2006/relationships/oleObject" Target="../embeddings/oleObject34.bin"/><Relationship Id="rId1" Type="http://schemas.openxmlformats.org/officeDocument/2006/relationships/vmlDrawing" Target="../drawings/vmlDrawing11.vml"/><Relationship Id="rId6" Type="http://schemas.openxmlformats.org/officeDocument/2006/relationships/notesSlide" Target="../notesSlides/notesSlide16.xml"/><Relationship Id="rId11" Type="http://schemas.openxmlformats.org/officeDocument/2006/relationships/oleObject" Target="../embeddings/oleObject31.bin"/><Relationship Id="rId24" Type="http://schemas.openxmlformats.org/officeDocument/2006/relationships/oleObject" Target="../embeddings/Microsoft_Word_97_-_2003___39.doc"/><Relationship Id="rId5" Type="http://schemas.openxmlformats.org/officeDocument/2006/relationships/slideLayout" Target="../slideLayouts/slideLayout2.xml"/><Relationship Id="rId15" Type="http://schemas.openxmlformats.org/officeDocument/2006/relationships/oleObject" Target="../embeddings/Microsoft_Word_97_-_2003___36.doc"/><Relationship Id="rId23" Type="http://schemas.openxmlformats.org/officeDocument/2006/relationships/oleObject" Target="../embeddings/oleObject35.bin"/><Relationship Id="rId10" Type="http://schemas.openxmlformats.org/officeDocument/2006/relationships/image" Target="../media/image40.emf"/><Relationship Id="rId19" Type="http://schemas.openxmlformats.org/officeDocument/2006/relationships/image" Target="../media/image43.emf"/><Relationship Id="rId4" Type="http://schemas.openxmlformats.org/officeDocument/2006/relationships/tags" Target="../tags/tag86.xml"/><Relationship Id="rId9" Type="http://schemas.openxmlformats.org/officeDocument/2006/relationships/oleObject" Target="../embeddings/Microsoft_Word_97_-_2003___34.doc"/><Relationship Id="rId14" Type="http://schemas.openxmlformats.org/officeDocument/2006/relationships/oleObject" Target="../embeddings/oleObject32.bin"/><Relationship Id="rId22" Type="http://schemas.openxmlformats.org/officeDocument/2006/relationships/image" Target="../media/image44.emf"/></Relationships>
</file>

<file path=ppt/slides/_rels/slide28.xml.rels><?xml version="1.0" encoding="UTF-8" standalone="yes"?>
<Relationships xmlns="http://schemas.openxmlformats.org/package/2006/relationships"><Relationship Id="rId8" Type="http://schemas.openxmlformats.org/officeDocument/2006/relationships/oleObject" Target="../embeddings/oleObject36.bin"/><Relationship Id="rId3" Type="http://schemas.openxmlformats.org/officeDocument/2006/relationships/tags" Target="../tags/tag88.xml"/><Relationship Id="rId7" Type="http://schemas.openxmlformats.org/officeDocument/2006/relationships/image" Target="../media/image6.png"/><Relationship Id="rId12" Type="http://schemas.openxmlformats.org/officeDocument/2006/relationships/image" Target="../media/image19.png"/><Relationship Id="rId2" Type="http://schemas.openxmlformats.org/officeDocument/2006/relationships/tags" Target="../tags/tag87.xml"/><Relationship Id="rId1" Type="http://schemas.openxmlformats.org/officeDocument/2006/relationships/vmlDrawing" Target="../drawings/vmlDrawing12.vml"/><Relationship Id="rId6" Type="http://schemas.openxmlformats.org/officeDocument/2006/relationships/notesSlide" Target="../notesSlides/notesSlide17.xml"/><Relationship Id="rId11" Type="http://schemas.openxmlformats.org/officeDocument/2006/relationships/slide" Target="slide4.xml"/><Relationship Id="rId5" Type="http://schemas.openxmlformats.org/officeDocument/2006/relationships/slideLayout" Target="../slideLayouts/slideLayout2.xml"/><Relationship Id="rId10" Type="http://schemas.openxmlformats.org/officeDocument/2006/relationships/image" Target="../media/image46.emf"/><Relationship Id="rId4" Type="http://schemas.openxmlformats.org/officeDocument/2006/relationships/tags" Target="../tags/tag89.xml"/><Relationship Id="rId9" Type="http://schemas.openxmlformats.org/officeDocument/2006/relationships/oleObject" Target="../embeddings/Microsoft_Word_97_-_2003___40.doc"/></Relationships>
</file>

<file path=ppt/slides/_rels/slide29.xml.rels><?xml version="1.0" encoding="UTF-8" standalone="yes"?>
<Relationships xmlns="http://schemas.openxmlformats.org/package/2006/relationships"><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tags" Target="../tags/tag90.xml"/><Relationship Id="rId4"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2.xml"/><Relationship Id="rId1" Type="http://schemas.openxmlformats.org/officeDocument/2006/relationships/tags" Target="../tags/tag21.xml"/></Relationships>
</file>

<file path=ppt/slides/_rels/slide30.xml.rels><?xml version="1.0" encoding="UTF-8" standalone="yes"?>
<Relationships xmlns="http://schemas.openxmlformats.org/package/2006/relationships"><Relationship Id="rId8" Type="http://schemas.openxmlformats.org/officeDocument/2006/relationships/oleObject" Target="../embeddings/oleObject37.bin"/><Relationship Id="rId13" Type="http://schemas.openxmlformats.org/officeDocument/2006/relationships/image" Target="../media/image48.emf"/><Relationship Id="rId3" Type="http://schemas.openxmlformats.org/officeDocument/2006/relationships/tags" Target="../tags/tag94.xml"/><Relationship Id="rId7" Type="http://schemas.openxmlformats.org/officeDocument/2006/relationships/image" Target="../media/image6.png"/><Relationship Id="rId12" Type="http://schemas.openxmlformats.org/officeDocument/2006/relationships/oleObject" Target="../embeddings/Microsoft_Word_97_-_2003___42.doc"/><Relationship Id="rId2" Type="http://schemas.openxmlformats.org/officeDocument/2006/relationships/tags" Target="../tags/tag93.xml"/><Relationship Id="rId16" Type="http://schemas.openxmlformats.org/officeDocument/2006/relationships/image" Target="../media/image49.emf"/><Relationship Id="rId1" Type="http://schemas.openxmlformats.org/officeDocument/2006/relationships/vmlDrawing" Target="../drawings/vmlDrawing13.vml"/><Relationship Id="rId6" Type="http://schemas.openxmlformats.org/officeDocument/2006/relationships/notesSlide" Target="../notesSlides/notesSlide18.xml"/><Relationship Id="rId11" Type="http://schemas.openxmlformats.org/officeDocument/2006/relationships/oleObject" Target="../embeddings/oleObject38.bin"/><Relationship Id="rId5" Type="http://schemas.openxmlformats.org/officeDocument/2006/relationships/slideLayout" Target="../slideLayouts/slideLayout2.xml"/><Relationship Id="rId15" Type="http://schemas.openxmlformats.org/officeDocument/2006/relationships/oleObject" Target="../embeddings/Microsoft_Word_97_-_2003___43.doc"/><Relationship Id="rId10" Type="http://schemas.openxmlformats.org/officeDocument/2006/relationships/image" Target="../media/image47.emf"/><Relationship Id="rId4" Type="http://schemas.openxmlformats.org/officeDocument/2006/relationships/tags" Target="../tags/tag95.xml"/><Relationship Id="rId9" Type="http://schemas.openxmlformats.org/officeDocument/2006/relationships/oleObject" Target="../embeddings/Microsoft_Word_97_-_2003___41.doc"/><Relationship Id="rId14" Type="http://schemas.openxmlformats.org/officeDocument/2006/relationships/oleObject" Target="../embeddings/oleObject39.bin"/></Relationships>
</file>

<file path=ppt/slides/_rels/slide31.xml.rels><?xml version="1.0" encoding="UTF-8" standalone="yes"?>
<Relationships xmlns="http://schemas.openxmlformats.org/package/2006/relationships"><Relationship Id="rId8" Type="http://schemas.openxmlformats.org/officeDocument/2006/relationships/oleObject" Target="../embeddings/oleObject40.bin"/><Relationship Id="rId13" Type="http://schemas.openxmlformats.org/officeDocument/2006/relationships/image" Target="../media/image51.emf"/><Relationship Id="rId3" Type="http://schemas.openxmlformats.org/officeDocument/2006/relationships/tags" Target="../tags/tag97.xml"/><Relationship Id="rId7" Type="http://schemas.openxmlformats.org/officeDocument/2006/relationships/image" Target="../media/image6.png"/><Relationship Id="rId12" Type="http://schemas.openxmlformats.org/officeDocument/2006/relationships/oleObject" Target="../embeddings/Microsoft_Word_97_-_2003___45.doc"/><Relationship Id="rId2" Type="http://schemas.openxmlformats.org/officeDocument/2006/relationships/tags" Target="../tags/tag96.xml"/><Relationship Id="rId16" Type="http://schemas.openxmlformats.org/officeDocument/2006/relationships/image" Target="../media/image52.emf"/><Relationship Id="rId1" Type="http://schemas.openxmlformats.org/officeDocument/2006/relationships/vmlDrawing" Target="../drawings/vmlDrawing14.vml"/><Relationship Id="rId6" Type="http://schemas.openxmlformats.org/officeDocument/2006/relationships/notesSlide" Target="../notesSlides/notesSlide19.xml"/><Relationship Id="rId11" Type="http://schemas.openxmlformats.org/officeDocument/2006/relationships/oleObject" Target="../embeddings/oleObject41.bin"/><Relationship Id="rId5" Type="http://schemas.openxmlformats.org/officeDocument/2006/relationships/slideLayout" Target="../slideLayouts/slideLayout2.xml"/><Relationship Id="rId15" Type="http://schemas.openxmlformats.org/officeDocument/2006/relationships/oleObject" Target="../embeddings/Microsoft_Word_97_-_2003___46.doc"/><Relationship Id="rId10" Type="http://schemas.openxmlformats.org/officeDocument/2006/relationships/image" Target="../media/image50.emf"/><Relationship Id="rId4" Type="http://schemas.openxmlformats.org/officeDocument/2006/relationships/tags" Target="../tags/tag98.xml"/><Relationship Id="rId9" Type="http://schemas.openxmlformats.org/officeDocument/2006/relationships/oleObject" Target="../embeddings/Microsoft_Word_97_-_2003___44.doc"/><Relationship Id="rId14" Type="http://schemas.openxmlformats.org/officeDocument/2006/relationships/oleObject" Target="../embeddings/oleObject42.bin"/></Relationships>
</file>

<file path=ppt/slides/_rels/slide32.xml.rels><?xml version="1.0" encoding="UTF-8" standalone="yes"?>
<Relationships xmlns="http://schemas.openxmlformats.org/package/2006/relationships"><Relationship Id="rId3" Type="http://schemas.openxmlformats.org/officeDocument/2006/relationships/tags" Target="../tags/tag101.xml"/><Relationship Id="rId2" Type="http://schemas.openxmlformats.org/officeDocument/2006/relationships/tags" Target="../tags/tag100.xml"/><Relationship Id="rId1" Type="http://schemas.openxmlformats.org/officeDocument/2006/relationships/tags" Target="../tags/tag99.xml"/><Relationship Id="rId4"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8" Type="http://schemas.openxmlformats.org/officeDocument/2006/relationships/oleObject" Target="../embeddings/oleObject43.bin"/><Relationship Id="rId3" Type="http://schemas.openxmlformats.org/officeDocument/2006/relationships/tags" Target="../tags/tag103.xml"/><Relationship Id="rId7" Type="http://schemas.openxmlformats.org/officeDocument/2006/relationships/image" Target="../media/image54.png"/><Relationship Id="rId2" Type="http://schemas.openxmlformats.org/officeDocument/2006/relationships/tags" Target="../tags/tag102.xml"/><Relationship Id="rId1" Type="http://schemas.openxmlformats.org/officeDocument/2006/relationships/vmlDrawing" Target="../drawings/vmlDrawing15.vml"/><Relationship Id="rId6" Type="http://schemas.openxmlformats.org/officeDocument/2006/relationships/notesSlide" Target="../notesSlides/notesSlide20.xml"/><Relationship Id="rId5" Type="http://schemas.openxmlformats.org/officeDocument/2006/relationships/slideLayout" Target="../slideLayouts/slideLayout2.xml"/><Relationship Id="rId10" Type="http://schemas.openxmlformats.org/officeDocument/2006/relationships/image" Target="../media/image53.emf"/><Relationship Id="rId4" Type="http://schemas.openxmlformats.org/officeDocument/2006/relationships/tags" Target="../tags/tag104.xml"/><Relationship Id="rId9" Type="http://schemas.openxmlformats.org/officeDocument/2006/relationships/oleObject" Target="../embeddings/Microsoft_Word_97_-_2003___47.doc"/></Relationships>
</file>

<file path=ppt/slides/_rels/slide34.xml.rels><?xml version="1.0" encoding="UTF-8" standalone="yes"?>
<Relationships xmlns="http://schemas.openxmlformats.org/package/2006/relationships"><Relationship Id="rId8" Type="http://schemas.openxmlformats.org/officeDocument/2006/relationships/oleObject" Target="../embeddings/oleObject44.bin"/><Relationship Id="rId13" Type="http://schemas.openxmlformats.org/officeDocument/2006/relationships/image" Target="../media/image56.emf"/><Relationship Id="rId18" Type="http://schemas.openxmlformats.org/officeDocument/2006/relationships/oleObject" Target="../embeddings/Microsoft_Word_97_-_2003___51.doc"/><Relationship Id="rId3" Type="http://schemas.openxmlformats.org/officeDocument/2006/relationships/tags" Target="../tags/tag106.xml"/><Relationship Id="rId21" Type="http://schemas.openxmlformats.org/officeDocument/2006/relationships/image" Target="../media/image19.png"/><Relationship Id="rId7" Type="http://schemas.openxmlformats.org/officeDocument/2006/relationships/image" Target="../media/image54.png"/><Relationship Id="rId12" Type="http://schemas.openxmlformats.org/officeDocument/2006/relationships/oleObject" Target="../embeddings/Microsoft_Word_97_-_2003___49.doc"/><Relationship Id="rId17" Type="http://schemas.openxmlformats.org/officeDocument/2006/relationships/oleObject" Target="../embeddings/oleObject47.bin"/><Relationship Id="rId2" Type="http://schemas.openxmlformats.org/officeDocument/2006/relationships/tags" Target="../tags/tag105.xml"/><Relationship Id="rId16" Type="http://schemas.openxmlformats.org/officeDocument/2006/relationships/image" Target="../media/image57.emf"/><Relationship Id="rId20" Type="http://schemas.openxmlformats.org/officeDocument/2006/relationships/slide" Target="slide4.xml"/><Relationship Id="rId1" Type="http://schemas.openxmlformats.org/officeDocument/2006/relationships/vmlDrawing" Target="../drawings/vmlDrawing16.vml"/><Relationship Id="rId6" Type="http://schemas.openxmlformats.org/officeDocument/2006/relationships/notesSlide" Target="../notesSlides/notesSlide21.xml"/><Relationship Id="rId11" Type="http://schemas.openxmlformats.org/officeDocument/2006/relationships/oleObject" Target="../embeddings/oleObject45.bin"/><Relationship Id="rId5" Type="http://schemas.openxmlformats.org/officeDocument/2006/relationships/slideLayout" Target="../slideLayouts/slideLayout2.xml"/><Relationship Id="rId15" Type="http://schemas.openxmlformats.org/officeDocument/2006/relationships/oleObject" Target="../embeddings/Microsoft_Word_97_-_2003___50.doc"/><Relationship Id="rId10" Type="http://schemas.openxmlformats.org/officeDocument/2006/relationships/image" Target="../media/image55.emf"/><Relationship Id="rId19" Type="http://schemas.openxmlformats.org/officeDocument/2006/relationships/image" Target="../media/image58.emf"/><Relationship Id="rId4" Type="http://schemas.openxmlformats.org/officeDocument/2006/relationships/tags" Target="../tags/tag107.xml"/><Relationship Id="rId9" Type="http://schemas.openxmlformats.org/officeDocument/2006/relationships/oleObject" Target="../embeddings/Microsoft_Word_97_-_2003___48.doc"/><Relationship Id="rId14" Type="http://schemas.openxmlformats.org/officeDocument/2006/relationships/oleObject" Target="../embeddings/oleObject46.bin"/></Relationships>
</file>

<file path=ppt/slides/_rels/slide35.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08.xml"/></Relationships>
</file>

<file path=ppt/slides/_rels/slide36.xml.rels><?xml version="1.0" encoding="UTF-8" standalone="yes"?>
<Relationships xmlns="http://schemas.openxmlformats.org/package/2006/relationships"><Relationship Id="rId8" Type="http://schemas.openxmlformats.org/officeDocument/2006/relationships/oleObject" Target="../embeddings/oleObject48.bin"/><Relationship Id="rId13" Type="http://schemas.openxmlformats.org/officeDocument/2006/relationships/image" Target="../media/image60.emf"/><Relationship Id="rId18" Type="http://schemas.openxmlformats.org/officeDocument/2006/relationships/oleObject" Target="../embeddings/Microsoft_Word_97_-_2003___55.doc"/><Relationship Id="rId3" Type="http://schemas.openxmlformats.org/officeDocument/2006/relationships/tags" Target="../tags/tag110.xml"/><Relationship Id="rId7" Type="http://schemas.openxmlformats.org/officeDocument/2006/relationships/image" Target="../media/image54.png"/><Relationship Id="rId12" Type="http://schemas.openxmlformats.org/officeDocument/2006/relationships/oleObject" Target="../embeddings/Microsoft_Word_97_-_2003___53.doc"/><Relationship Id="rId17" Type="http://schemas.openxmlformats.org/officeDocument/2006/relationships/oleObject" Target="../embeddings/oleObject51.bin"/><Relationship Id="rId2" Type="http://schemas.openxmlformats.org/officeDocument/2006/relationships/tags" Target="../tags/tag109.xml"/><Relationship Id="rId16" Type="http://schemas.openxmlformats.org/officeDocument/2006/relationships/image" Target="../media/image61.emf"/><Relationship Id="rId1" Type="http://schemas.openxmlformats.org/officeDocument/2006/relationships/vmlDrawing" Target="../drawings/vmlDrawing17.vml"/><Relationship Id="rId6" Type="http://schemas.openxmlformats.org/officeDocument/2006/relationships/notesSlide" Target="../notesSlides/notesSlide22.xml"/><Relationship Id="rId11" Type="http://schemas.openxmlformats.org/officeDocument/2006/relationships/oleObject" Target="../embeddings/oleObject49.bin"/><Relationship Id="rId5" Type="http://schemas.openxmlformats.org/officeDocument/2006/relationships/slideLayout" Target="../slideLayouts/slideLayout3.xml"/><Relationship Id="rId15" Type="http://schemas.openxmlformats.org/officeDocument/2006/relationships/oleObject" Target="../embeddings/Microsoft_Word_97_-_2003___54.doc"/><Relationship Id="rId10" Type="http://schemas.openxmlformats.org/officeDocument/2006/relationships/image" Target="../media/image59.emf"/><Relationship Id="rId19" Type="http://schemas.openxmlformats.org/officeDocument/2006/relationships/image" Target="../media/image62.emf"/><Relationship Id="rId4" Type="http://schemas.openxmlformats.org/officeDocument/2006/relationships/tags" Target="../tags/tag111.xml"/><Relationship Id="rId9" Type="http://schemas.openxmlformats.org/officeDocument/2006/relationships/oleObject" Target="../embeddings/Microsoft_Word_97_-_2003___52.doc"/><Relationship Id="rId14" Type="http://schemas.openxmlformats.org/officeDocument/2006/relationships/oleObject" Target="../embeddings/oleObject50.bin"/></Relationships>
</file>

<file path=ppt/slides/_rels/slide37.xml.rels><?xml version="1.0" encoding="UTF-8" standalone="yes"?>
<Relationships xmlns="http://schemas.openxmlformats.org/package/2006/relationships"><Relationship Id="rId8" Type="http://schemas.openxmlformats.org/officeDocument/2006/relationships/oleObject" Target="../embeddings/oleObject52.bin"/><Relationship Id="rId13" Type="http://schemas.openxmlformats.org/officeDocument/2006/relationships/image" Target="../media/image64.emf"/><Relationship Id="rId3" Type="http://schemas.openxmlformats.org/officeDocument/2006/relationships/tags" Target="../tags/tag113.xml"/><Relationship Id="rId7" Type="http://schemas.openxmlformats.org/officeDocument/2006/relationships/image" Target="../media/image54.png"/><Relationship Id="rId12" Type="http://schemas.openxmlformats.org/officeDocument/2006/relationships/oleObject" Target="../embeddings/Microsoft_Word_97_-_2003___57.doc"/><Relationship Id="rId2" Type="http://schemas.openxmlformats.org/officeDocument/2006/relationships/tags" Target="../tags/tag112.xml"/><Relationship Id="rId16" Type="http://schemas.openxmlformats.org/officeDocument/2006/relationships/image" Target="../media/image65.emf"/><Relationship Id="rId1" Type="http://schemas.openxmlformats.org/officeDocument/2006/relationships/vmlDrawing" Target="../drawings/vmlDrawing18.vml"/><Relationship Id="rId6" Type="http://schemas.openxmlformats.org/officeDocument/2006/relationships/notesSlide" Target="../notesSlides/notesSlide23.xml"/><Relationship Id="rId11" Type="http://schemas.openxmlformats.org/officeDocument/2006/relationships/oleObject" Target="../embeddings/oleObject53.bin"/><Relationship Id="rId5" Type="http://schemas.openxmlformats.org/officeDocument/2006/relationships/slideLayout" Target="../slideLayouts/slideLayout3.xml"/><Relationship Id="rId15" Type="http://schemas.openxmlformats.org/officeDocument/2006/relationships/oleObject" Target="../embeddings/Microsoft_Word_97_-_2003___58.doc"/><Relationship Id="rId10" Type="http://schemas.openxmlformats.org/officeDocument/2006/relationships/image" Target="../media/image63.emf"/><Relationship Id="rId4" Type="http://schemas.openxmlformats.org/officeDocument/2006/relationships/tags" Target="../tags/tag114.xml"/><Relationship Id="rId9" Type="http://schemas.openxmlformats.org/officeDocument/2006/relationships/oleObject" Target="../embeddings/Microsoft_Word_97_-_2003___56.doc"/><Relationship Id="rId14" Type="http://schemas.openxmlformats.org/officeDocument/2006/relationships/oleObject" Target="../embeddings/oleObject54.bin"/></Relationships>
</file>

<file path=ppt/slides/_rels/slide38.xml.rels><?xml version="1.0" encoding="UTF-8" standalone="yes"?>
<Relationships xmlns="http://schemas.openxmlformats.org/package/2006/relationships"><Relationship Id="rId8" Type="http://schemas.openxmlformats.org/officeDocument/2006/relationships/oleObject" Target="../embeddings/oleObject55.bin"/><Relationship Id="rId3" Type="http://schemas.openxmlformats.org/officeDocument/2006/relationships/tags" Target="../tags/tag116.xml"/><Relationship Id="rId7" Type="http://schemas.openxmlformats.org/officeDocument/2006/relationships/image" Target="../media/image54.png"/><Relationship Id="rId2" Type="http://schemas.openxmlformats.org/officeDocument/2006/relationships/tags" Target="../tags/tag115.xml"/><Relationship Id="rId1" Type="http://schemas.openxmlformats.org/officeDocument/2006/relationships/vmlDrawing" Target="../drawings/vmlDrawing19.vml"/><Relationship Id="rId6" Type="http://schemas.openxmlformats.org/officeDocument/2006/relationships/notesSlide" Target="../notesSlides/notesSlide24.xml"/><Relationship Id="rId5" Type="http://schemas.openxmlformats.org/officeDocument/2006/relationships/slideLayout" Target="../slideLayouts/slideLayout3.xml"/><Relationship Id="rId10" Type="http://schemas.openxmlformats.org/officeDocument/2006/relationships/image" Target="../media/image66.emf"/><Relationship Id="rId4" Type="http://schemas.openxmlformats.org/officeDocument/2006/relationships/tags" Target="../tags/tag117.xml"/><Relationship Id="rId9" Type="http://schemas.openxmlformats.org/officeDocument/2006/relationships/oleObject" Target="../embeddings/Microsoft_Word_97_-_2003___59.doc"/></Relationships>
</file>

<file path=ppt/slides/_rels/slide39.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tags" Target="../tags/tag119.xml"/><Relationship Id="rId7" Type="http://schemas.openxmlformats.org/officeDocument/2006/relationships/slide" Target="slide4.xml"/><Relationship Id="rId12" Type="http://schemas.openxmlformats.org/officeDocument/2006/relationships/image" Target="../media/image67.emf"/><Relationship Id="rId2" Type="http://schemas.openxmlformats.org/officeDocument/2006/relationships/tags" Target="../tags/tag118.xml"/><Relationship Id="rId1" Type="http://schemas.openxmlformats.org/officeDocument/2006/relationships/vmlDrawing" Target="../drawings/vmlDrawing20.vml"/><Relationship Id="rId6" Type="http://schemas.openxmlformats.org/officeDocument/2006/relationships/notesSlide" Target="../notesSlides/notesSlide25.xml"/><Relationship Id="rId11" Type="http://schemas.openxmlformats.org/officeDocument/2006/relationships/oleObject" Target="../embeddings/Microsoft_Word_97_-_2003___60.doc"/><Relationship Id="rId5" Type="http://schemas.openxmlformats.org/officeDocument/2006/relationships/slideLayout" Target="../slideLayouts/slideLayout3.xml"/><Relationship Id="rId10" Type="http://schemas.openxmlformats.org/officeDocument/2006/relationships/oleObject" Target="../embeddings/oleObject56.bin"/><Relationship Id="rId4" Type="http://schemas.openxmlformats.org/officeDocument/2006/relationships/tags" Target="../tags/tag120.xml"/><Relationship Id="rId9" Type="http://schemas.openxmlformats.org/officeDocument/2006/relationships/image" Target="../media/image54.png"/></Relationships>
</file>

<file path=ppt/slides/_rels/slide4.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slide" Target="slide40.xml"/><Relationship Id="rId3" Type="http://schemas.openxmlformats.org/officeDocument/2006/relationships/tags" Target="../tags/tag25.xml"/><Relationship Id="rId7" Type="http://schemas.openxmlformats.org/officeDocument/2006/relationships/tags" Target="../tags/tag29.xml"/><Relationship Id="rId12" Type="http://schemas.openxmlformats.org/officeDocument/2006/relationships/slideLayout" Target="../slideLayouts/slideLayout4.xml"/><Relationship Id="rId17" Type="http://schemas.openxmlformats.org/officeDocument/2006/relationships/slide" Target="slide35.xml"/><Relationship Id="rId2" Type="http://schemas.openxmlformats.org/officeDocument/2006/relationships/tags" Target="../tags/tag24.xml"/><Relationship Id="rId16" Type="http://schemas.openxmlformats.org/officeDocument/2006/relationships/slide" Target="slide29.xml"/><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tags" Target="../tags/tag33.xml"/><Relationship Id="rId5" Type="http://schemas.openxmlformats.org/officeDocument/2006/relationships/tags" Target="../tags/tag27.xml"/><Relationship Id="rId15" Type="http://schemas.openxmlformats.org/officeDocument/2006/relationships/slide" Target="slide17.xml"/><Relationship Id="rId10" Type="http://schemas.openxmlformats.org/officeDocument/2006/relationships/tags" Target="../tags/tag32.xml"/><Relationship Id="rId4" Type="http://schemas.openxmlformats.org/officeDocument/2006/relationships/tags" Target="../tags/tag26.xml"/><Relationship Id="rId9" Type="http://schemas.openxmlformats.org/officeDocument/2006/relationships/tags" Target="../tags/tag31.xml"/><Relationship Id="rId14" Type="http://schemas.openxmlformats.org/officeDocument/2006/relationships/slide" Target="slide5.xml"/></Relationships>
</file>

<file path=ppt/slides/_rels/slide40.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21.xml"/></Relationships>
</file>

<file path=ppt/slides/_rels/slide41.xml.rels><?xml version="1.0" encoding="UTF-8" standalone="yes"?>
<Relationships xmlns="http://schemas.openxmlformats.org/package/2006/relationships"><Relationship Id="rId8" Type="http://schemas.openxmlformats.org/officeDocument/2006/relationships/oleObject" Target="../embeddings/oleObject57.bin"/><Relationship Id="rId13" Type="http://schemas.openxmlformats.org/officeDocument/2006/relationships/image" Target="../media/image69.emf"/><Relationship Id="rId3" Type="http://schemas.openxmlformats.org/officeDocument/2006/relationships/tags" Target="../tags/tag123.xml"/><Relationship Id="rId7" Type="http://schemas.openxmlformats.org/officeDocument/2006/relationships/image" Target="../media/image54.png"/><Relationship Id="rId12" Type="http://schemas.openxmlformats.org/officeDocument/2006/relationships/oleObject" Target="../embeddings/Microsoft_Word_97_-_2003___62.doc"/><Relationship Id="rId2" Type="http://schemas.openxmlformats.org/officeDocument/2006/relationships/tags" Target="../tags/tag122.xml"/><Relationship Id="rId16" Type="http://schemas.openxmlformats.org/officeDocument/2006/relationships/image" Target="../media/image70.emf"/><Relationship Id="rId1" Type="http://schemas.openxmlformats.org/officeDocument/2006/relationships/vmlDrawing" Target="../drawings/vmlDrawing21.vml"/><Relationship Id="rId6" Type="http://schemas.openxmlformats.org/officeDocument/2006/relationships/slideLayout" Target="../slideLayouts/slideLayout5.xml"/><Relationship Id="rId11" Type="http://schemas.openxmlformats.org/officeDocument/2006/relationships/oleObject" Target="../embeddings/oleObject58.bin"/><Relationship Id="rId5" Type="http://schemas.openxmlformats.org/officeDocument/2006/relationships/tags" Target="../tags/tag125.xml"/><Relationship Id="rId15" Type="http://schemas.openxmlformats.org/officeDocument/2006/relationships/oleObject" Target="../embeddings/Microsoft_Word_97_-_2003___63.doc"/><Relationship Id="rId10" Type="http://schemas.openxmlformats.org/officeDocument/2006/relationships/image" Target="../media/image68.emf"/><Relationship Id="rId4" Type="http://schemas.openxmlformats.org/officeDocument/2006/relationships/tags" Target="../tags/tag124.xml"/><Relationship Id="rId9" Type="http://schemas.openxmlformats.org/officeDocument/2006/relationships/oleObject" Target="../embeddings/Microsoft_Word_97_-_2003___61.doc"/><Relationship Id="rId14" Type="http://schemas.openxmlformats.org/officeDocument/2006/relationships/oleObject" Target="../embeddings/oleObject59.bin"/></Relationships>
</file>

<file path=ppt/slides/_rels/slide42.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oleObject" Target="../embeddings/Microsoft_Word_97_-_2003___65.doc"/><Relationship Id="rId3" Type="http://schemas.openxmlformats.org/officeDocument/2006/relationships/tags" Target="../tags/tag127.xml"/><Relationship Id="rId7" Type="http://schemas.openxmlformats.org/officeDocument/2006/relationships/slideLayout" Target="../slideLayouts/slideLayout6.xml"/><Relationship Id="rId12" Type="http://schemas.openxmlformats.org/officeDocument/2006/relationships/oleObject" Target="../embeddings/oleObject61.bin"/><Relationship Id="rId2" Type="http://schemas.openxmlformats.org/officeDocument/2006/relationships/tags" Target="../tags/tag126.xml"/><Relationship Id="rId1" Type="http://schemas.openxmlformats.org/officeDocument/2006/relationships/vmlDrawing" Target="../drawings/vmlDrawing22.vml"/><Relationship Id="rId6" Type="http://schemas.openxmlformats.org/officeDocument/2006/relationships/tags" Target="../tags/tag130.xml"/><Relationship Id="rId11" Type="http://schemas.openxmlformats.org/officeDocument/2006/relationships/image" Target="../media/image71.emf"/><Relationship Id="rId5" Type="http://schemas.openxmlformats.org/officeDocument/2006/relationships/tags" Target="../tags/tag129.xml"/><Relationship Id="rId10" Type="http://schemas.openxmlformats.org/officeDocument/2006/relationships/oleObject" Target="../embeddings/Microsoft_Word_97_-_2003___64.doc"/><Relationship Id="rId4" Type="http://schemas.openxmlformats.org/officeDocument/2006/relationships/tags" Target="../tags/tag128.xml"/><Relationship Id="rId9" Type="http://schemas.openxmlformats.org/officeDocument/2006/relationships/oleObject" Target="../embeddings/oleObject60.bin"/><Relationship Id="rId14" Type="http://schemas.openxmlformats.org/officeDocument/2006/relationships/image" Target="../media/image72.emf"/></Relationships>
</file>

<file path=ppt/slides/_rels/slide43.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tags" Target="../tags/tag133.xml"/><Relationship Id="rId7" Type="http://schemas.openxmlformats.org/officeDocument/2006/relationships/slideLayout" Target="../slideLayouts/slideLayout6.xml"/><Relationship Id="rId2" Type="http://schemas.openxmlformats.org/officeDocument/2006/relationships/tags" Target="../tags/tag132.xml"/><Relationship Id="rId1" Type="http://schemas.openxmlformats.org/officeDocument/2006/relationships/tags" Target="../tags/tag131.xml"/><Relationship Id="rId6" Type="http://schemas.openxmlformats.org/officeDocument/2006/relationships/tags" Target="../tags/tag136.xml"/><Relationship Id="rId5" Type="http://schemas.openxmlformats.org/officeDocument/2006/relationships/tags" Target="../tags/tag135.xml"/><Relationship Id="rId4" Type="http://schemas.openxmlformats.org/officeDocument/2006/relationships/tags" Target="../tags/tag134.xml"/></Relationships>
</file>

<file path=ppt/slides/_rels/slide44.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tags" Target="../tags/tag138.xml"/><Relationship Id="rId7" Type="http://schemas.openxmlformats.org/officeDocument/2006/relationships/slideLayout" Target="../slideLayouts/slideLayout6.xml"/><Relationship Id="rId2" Type="http://schemas.openxmlformats.org/officeDocument/2006/relationships/tags" Target="../tags/tag137.xml"/><Relationship Id="rId1" Type="http://schemas.openxmlformats.org/officeDocument/2006/relationships/vmlDrawing" Target="../drawings/vmlDrawing23.vml"/><Relationship Id="rId6" Type="http://schemas.openxmlformats.org/officeDocument/2006/relationships/tags" Target="../tags/tag141.xml"/><Relationship Id="rId11" Type="http://schemas.openxmlformats.org/officeDocument/2006/relationships/image" Target="../media/image73.emf"/><Relationship Id="rId5" Type="http://schemas.openxmlformats.org/officeDocument/2006/relationships/tags" Target="../tags/tag140.xml"/><Relationship Id="rId10" Type="http://schemas.openxmlformats.org/officeDocument/2006/relationships/oleObject" Target="../embeddings/Microsoft_Word_97_-_2003___66.doc"/><Relationship Id="rId4" Type="http://schemas.openxmlformats.org/officeDocument/2006/relationships/tags" Target="../tags/tag139.xml"/><Relationship Id="rId9" Type="http://schemas.openxmlformats.org/officeDocument/2006/relationships/oleObject" Target="../embeddings/oleObject62.bin"/></Relationships>
</file>

<file path=ppt/slides/_rels/slide45.xml.rels><?xml version="1.0" encoding="UTF-8" standalone="yes"?>
<Relationships xmlns="http://schemas.openxmlformats.org/package/2006/relationships"><Relationship Id="rId8" Type="http://schemas.openxmlformats.org/officeDocument/2006/relationships/tags" Target="../tags/tag149.xml"/><Relationship Id="rId3" Type="http://schemas.openxmlformats.org/officeDocument/2006/relationships/tags" Target="../tags/tag144.xml"/><Relationship Id="rId7" Type="http://schemas.openxmlformats.org/officeDocument/2006/relationships/tags" Target="../tags/tag148.xml"/><Relationship Id="rId2" Type="http://schemas.openxmlformats.org/officeDocument/2006/relationships/tags" Target="../tags/tag143.xml"/><Relationship Id="rId1" Type="http://schemas.openxmlformats.org/officeDocument/2006/relationships/tags" Target="../tags/tag142.xml"/><Relationship Id="rId6" Type="http://schemas.openxmlformats.org/officeDocument/2006/relationships/tags" Target="../tags/tag147.xml"/><Relationship Id="rId11" Type="http://schemas.openxmlformats.org/officeDocument/2006/relationships/image" Target="../media/image54.png"/><Relationship Id="rId5" Type="http://schemas.openxmlformats.org/officeDocument/2006/relationships/tags" Target="../tags/tag146.xml"/><Relationship Id="rId10" Type="http://schemas.openxmlformats.org/officeDocument/2006/relationships/slideLayout" Target="../slideLayouts/slideLayout6.xml"/><Relationship Id="rId4" Type="http://schemas.openxmlformats.org/officeDocument/2006/relationships/tags" Target="../tags/tag145.xml"/><Relationship Id="rId9" Type="http://schemas.openxmlformats.org/officeDocument/2006/relationships/tags" Target="../tags/tag150.xml"/></Relationships>
</file>

<file path=ppt/slides/_rels/slide46.xml.rels><?xml version="1.0" encoding="UTF-8" standalone="yes"?>
<Relationships xmlns="http://schemas.openxmlformats.org/package/2006/relationships"><Relationship Id="rId3" Type="http://schemas.openxmlformats.org/officeDocument/2006/relationships/tags" Target="../tags/tag153.xml"/><Relationship Id="rId2" Type="http://schemas.openxmlformats.org/officeDocument/2006/relationships/tags" Target="../tags/tag152.xml"/><Relationship Id="rId1" Type="http://schemas.openxmlformats.org/officeDocument/2006/relationships/tags" Target="../tags/tag151.xml"/><Relationship Id="rId6" Type="http://schemas.openxmlformats.org/officeDocument/2006/relationships/image" Target="../media/image54.png"/><Relationship Id="rId5" Type="http://schemas.openxmlformats.org/officeDocument/2006/relationships/slideLayout" Target="../slideLayouts/slideLayout6.xml"/><Relationship Id="rId4" Type="http://schemas.openxmlformats.org/officeDocument/2006/relationships/tags" Target="../tags/tag154.xml"/></Relationships>
</file>

<file path=ppt/slides/_rels/slide47.xml.rels><?xml version="1.0" encoding="UTF-8" standalone="yes"?>
<Relationships xmlns="http://schemas.openxmlformats.org/package/2006/relationships"><Relationship Id="rId8" Type="http://schemas.openxmlformats.org/officeDocument/2006/relationships/image" Target="../media/image54.png"/><Relationship Id="rId13" Type="http://schemas.openxmlformats.org/officeDocument/2006/relationships/oleObject" Target="../embeddings/Microsoft_Word_97_-_2003___67.doc"/><Relationship Id="rId3" Type="http://schemas.openxmlformats.org/officeDocument/2006/relationships/tags" Target="../tags/tag156.xml"/><Relationship Id="rId7" Type="http://schemas.openxmlformats.org/officeDocument/2006/relationships/slideLayout" Target="../slideLayouts/slideLayout6.xml"/><Relationship Id="rId12" Type="http://schemas.openxmlformats.org/officeDocument/2006/relationships/oleObject" Target="../embeddings/oleObject64.bin"/><Relationship Id="rId2" Type="http://schemas.openxmlformats.org/officeDocument/2006/relationships/tags" Target="../tags/tag155.xml"/><Relationship Id="rId1" Type="http://schemas.openxmlformats.org/officeDocument/2006/relationships/vmlDrawing" Target="../drawings/vmlDrawing24.vml"/><Relationship Id="rId6" Type="http://schemas.openxmlformats.org/officeDocument/2006/relationships/tags" Target="../tags/tag159.xml"/><Relationship Id="rId11" Type="http://schemas.openxmlformats.org/officeDocument/2006/relationships/image" Target="../media/image74.emf"/><Relationship Id="rId5" Type="http://schemas.openxmlformats.org/officeDocument/2006/relationships/tags" Target="../tags/tag158.xml"/><Relationship Id="rId10" Type="http://schemas.openxmlformats.org/officeDocument/2006/relationships/package" Target="../embeddings/Microsoft_Word___1.docx"/><Relationship Id="rId4" Type="http://schemas.openxmlformats.org/officeDocument/2006/relationships/tags" Target="../tags/tag157.xml"/><Relationship Id="rId9" Type="http://schemas.openxmlformats.org/officeDocument/2006/relationships/oleObject" Target="../embeddings/oleObject63.bin"/><Relationship Id="rId14" Type="http://schemas.openxmlformats.org/officeDocument/2006/relationships/image" Target="../media/image75.emf"/></Relationships>
</file>

<file path=ppt/slides/_rels/slide48.xml.rels><?xml version="1.0" encoding="UTF-8" standalone="yes"?>
<Relationships xmlns="http://schemas.openxmlformats.org/package/2006/relationships"><Relationship Id="rId8" Type="http://schemas.openxmlformats.org/officeDocument/2006/relationships/oleObject" Target="../embeddings/oleObject65.bin"/><Relationship Id="rId13" Type="http://schemas.openxmlformats.org/officeDocument/2006/relationships/image" Target="../media/image77.emf"/><Relationship Id="rId3" Type="http://schemas.openxmlformats.org/officeDocument/2006/relationships/tags" Target="../tags/tag161.xml"/><Relationship Id="rId7" Type="http://schemas.openxmlformats.org/officeDocument/2006/relationships/image" Target="../media/image54.png"/><Relationship Id="rId12" Type="http://schemas.openxmlformats.org/officeDocument/2006/relationships/oleObject" Target="../embeddings/Microsoft_Word_97_-_2003___69.doc"/><Relationship Id="rId2" Type="http://schemas.openxmlformats.org/officeDocument/2006/relationships/tags" Target="../tags/tag160.xml"/><Relationship Id="rId16" Type="http://schemas.openxmlformats.org/officeDocument/2006/relationships/image" Target="../media/image78.emf"/><Relationship Id="rId1" Type="http://schemas.openxmlformats.org/officeDocument/2006/relationships/vmlDrawing" Target="../drawings/vmlDrawing25.vml"/><Relationship Id="rId6" Type="http://schemas.openxmlformats.org/officeDocument/2006/relationships/slideLayout" Target="../slideLayouts/slideLayout6.xml"/><Relationship Id="rId11" Type="http://schemas.openxmlformats.org/officeDocument/2006/relationships/oleObject" Target="../embeddings/oleObject66.bin"/><Relationship Id="rId5" Type="http://schemas.openxmlformats.org/officeDocument/2006/relationships/tags" Target="../tags/tag163.xml"/><Relationship Id="rId15" Type="http://schemas.openxmlformats.org/officeDocument/2006/relationships/oleObject" Target="../embeddings/Microsoft_Word_97_-_2003___70.doc"/><Relationship Id="rId10" Type="http://schemas.openxmlformats.org/officeDocument/2006/relationships/image" Target="../media/image76.emf"/><Relationship Id="rId4" Type="http://schemas.openxmlformats.org/officeDocument/2006/relationships/tags" Target="../tags/tag162.xml"/><Relationship Id="rId9" Type="http://schemas.openxmlformats.org/officeDocument/2006/relationships/oleObject" Target="../embeddings/Microsoft_Word_97_-_2003___68.doc"/><Relationship Id="rId14" Type="http://schemas.openxmlformats.org/officeDocument/2006/relationships/oleObject" Target="../embeddings/oleObject67.bin"/></Relationships>
</file>

<file path=ppt/slides/_rels/slide49.xml.rels><?xml version="1.0" encoding="UTF-8" standalone="yes"?>
<Relationships xmlns="http://schemas.openxmlformats.org/package/2006/relationships"><Relationship Id="rId3" Type="http://schemas.openxmlformats.org/officeDocument/2006/relationships/tags" Target="../tags/tag166.xml"/><Relationship Id="rId2" Type="http://schemas.openxmlformats.org/officeDocument/2006/relationships/tags" Target="../tags/tag165.xml"/><Relationship Id="rId1" Type="http://schemas.openxmlformats.org/officeDocument/2006/relationships/tags" Target="../tags/tag164.xml"/><Relationship Id="rId5" Type="http://schemas.openxmlformats.org/officeDocument/2006/relationships/image" Target="../media/image6.png"/><Relationship Id="rId4"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tags" Target="../tags/tag34.xml"/><Relationship Id="rId4"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tags" Target="../tags/tag169.xml"/><Relationship Id="rId2" Type="http://schemas.openxmlformats.org/officeDocument/2006/relationships/tags" Target="../tags/tag168.xml"/><Relationship Id="rId1" Type="http://schemas.openxmlformats.org/officeDocument/2006/relationships/tags" Target="../tags/tag167.xml"/><Relationship Id="rId6" Type="http://schemas.openxmlformats.org/officeDocument/2006/relationships/image" Target="../media/image6.png"/><Relationship Id="rId5" Type="http://schemas.openxmlformats.org/officeDocument/2006/relationships/slideLayout" Target="../slideLayouts/slideLayout6.xml"/><Relationship Id="rId4" Type="http://schemas.openxmlformats.org/officeDocument/2006/relationships/tags" Target="../tags/tag170.xml"/></Relationships>
</file>

<file path=ppt/slides/_rels/slide51.xml.rels><?xml version="1.0" encoding="UTF-8" standalone="yes"?>
<Relationships xmlns="http://schemas.openxmlformats.org/package/2006/relationships"><Relationship Id="rId8" Type="http://schemas.openxmlformats.org/officeDocument/2006/relationships/oleObject" Target="../embeddings/oleObject68.bin"/><Relationship Id="rId3" Type="http://schemas.openxmlformats.org/officeDocument/2006/relationships/tags" Target="../tags/tag172.xml"/><Relationship Id="rId7" Type="http://schemas.openxmlformats.org/officeDocument/2006/relationships/image" Target="../media/image6.png"/><Relationship Id="rId2" Type="http://schemas.openxmlformats.org/officeDocument/2006/relationships/tags" Target="../tags/tag171.xml"/><Relationship Id="rId1" Type="http://schemas.openxmlformats.org/officeDocument/2006/relationships/vmlDrawing" Target="../drawings/vmlDrawing26.vml"/><Relationship Id="rId6" Type="http://schemas.openxmlformats.org/officeDocument/2006/relationships/slideLayout" Target="../slideLayouts/slideLayout6.xml"/><Relationship Id="rId5" Type="http://schemas.openxmlformats.org/officeDocument/2006/relationships/tags" Target="../tags/tag174.xml"/><Relationship Id="rId10" Type="http://schemas.openxmlformats.org/officeDocument/2006/relationships/image" Target="../media/image79.emf"/><Relationship Id="rId4" Type="http://schemas.openxmlformats.org/officeDocument/2006/relationships/tags" Target="../tags/tag173.xml"/><Relationship Id="rId9" Type="http://schemas.openxmlformats.org/officeDocument/2006/relationships/package" Target="../embeddings/Microsoft_Word___2.docx"/></Relationships>
</file>

<file path=ppt/slides/_rels/slide52.xml.rels><?xml version="1.0" encoding="UTF-8" standalone="yes"?>
<Relationships xmlns="http://schemas.openxmlformats.org/package/2006/relationships"><Relationship Id="rId8" Type="http://schemas.openxmlformats.org/officeDocument/2006/relationships/oleObject" Target="../embeddings/oleObject69.bin"/><Relationship Id="rId3" Type="http://schemas.openxmlformats.org/officeDocument/2006/relationships/tags" Target="../tags/tag176.xml"/><Relationship Id="rId7" Type="http://schemas.openxmlformats.org/officeDocument/2006/relationships/image" Target="../media/image6.png"/><Relationship Id="rId2" Type="http://schemas.openxmlformats.org/officeDocument/2006/relationships/tags" Target="../tags/tag175.xml"/><Relationship Id="rId1" Type="http://schemas.openxmlformats.org/officeDocument/2006/relationships/vmlDrawing" Target="../drawings/vmlDrawing27.vml"/><Relationship Id="rId6" Type="http://schemas.openxmlformats.org/officeDocument/2006/relationships/slideLayout" Target="../slideLayouts/slideLayout6.xml"/><Relationship Id="rId5" Type="http://schemas.openxmlformats.org/officeDocument/2006/relationships/tags" Target="../tags/tag178.xml"/><Relationship Id="rId10" Type="http://schemas.openxmlformats.org/officeDocument/2006/relationships/image" Target="../media/image80.emf"/><Relationship Id="rId4" Type="http://schemas.openxmlformats.org/officeDocument/2006/relationships/tags" Target="../tags/tag177.xml"/><Relationship Id="rId9" Type="http://schemas.openxmlformats.org/officeDocument/2006/relationships/package" Target="../embeddings/Microsoft_Word___3.docx"/></Relationships>
</file>

<file path=ppt/slides/_rels/slide53.xml.rels><?xml version="1.0" encoding="UTF-8" standalone="yes"?>
<Relationships xmlns="http://schemas.openxmlformats.org/package/2006/relationships"><Relationship Id="rId8" Type="http://schemas.openxmlformats.org/officeDocument/2006/relationships/oleObject" Target="../embeddings/oleObject70.bin"/><Relationship Id="rId13" Type="http://schemas.openxmlformats.org/officeDocument/2006/relationships/image" Target="../media/image82.emf"/><Relationship Id="rId18" Type="http://schemas.openxmlformats.org/officeDocument/2006/relationships/oleObject" Target="../embeddings/Microsoft_Word_97_-_2003___74.doc"/><Relationship Id="rId26" Type="http://schemas.openxmlformats.org/officeDocument/2006/relationships/image" Target="../media/image87.png"/><Relationship Id="rId3" Type="http://schemas.openxmlformats.org/officeDocument/2006/relationships/tags" Target="../tags/tag180.xml"/><Relationship Id="rId21" Type="http://schemas.openxmlformats.org/officeDocument/2006/relationships/oleObject" Target="../embeddings/Microsoft_Word_97_-_2003___75.doc"/><Relationship Id="rId7" Type="http://schemas.openxmlformats.org/officeDocument/2006/relationships/image" Target="../media/image6.png"/><Relationship Id="rId12" Type="http://schemas.openxmlformats.org/officeDocument/2006/relationships/oleObject" Target="../embeddings/Microsoft_Word_97_-_2003___72.doc"/><Relationship Id="rId17" Type="http://schemas.openxmlformats.org/officeDocument/2006/relationships/oleObject" Target="../embeddings/oleObject73.bin"/><Relationship Id="rId25" Type="http://schemas.openxmlformats.org/officeDocument/2006/relationships/image" Target="../media/image86.emf"/><Relationship Id="rId2" Type="http://schemas.openxmlformats.org/officeDocument/2006/relationships/tags" Target="../tags/tag179.xml"/><Relationship Id="rId16" Type="http://schemas.openxmlformats.org/officeDocument/2006/relationships/image" Target="../media/image83.emf"/><Relationship Id="rId20" Type="http://schemas.openxmlformats.org/officeDocument/2006/relationships/oleObject" Target="../embeddings/oleObject74.bin"/><Relationship Id="rId1" Type="http://schemas.openxmlformats.org/officeDocument/2006/relationships/vmlDrawing" Target="../drawings/vmlDrawing28.vml"/><Relationship Id="rId6" Type="http://schemas.openxmlformats.org/officeDocument/2006/relationships/slideLayout" Target="../slideLayouts/slideLayout6.xml"/><Relationship Id="rId11" Type="http://schemas.openxmlformats.org/officeDocument/2006/relationships/oleObject" Target="../embeddings/oleObject71.bin"/><Relationship Id="rId24" Type="http://schemas.openxmlformats.org/officeDocument/2006/relationships/oleObject" Target="../embeddings/Microsoft_Word_97_-_2003___76.doc"/><Relationship Id="rId5" Type="http://schemas.openxmlformats.org/officeDocument/2006/relationships/tags" Target="../tags/tag182.xml"/><Relationship Id="rId15" Type="http://schemas.openxmlformats.org/officeDocument/2006/relationships/oleObject" Target="../embeddings/Microsoft_Word_97_-_2003___73.doc"/><Relationship Id="rId23" Type="http://schemas.openxmlformats.org/officeDocument/2006/relationships/oleObject" Target="../embeddings/oleObject75.bin"/><Relationship Id="rId10" Type="http://schemas.openxmlformats.org/officeDocument/2006/relationships/image" Target="../media/image81.emf"/><Relationship Id="rId19" Type="http://schemas.openxmlformats.org/officeDocument/2006/relationships/image" Target="../media/image84.emf"/><Relationship Id="rId4" Type="http://schemas.openxmlformats.org/officeDocument/2006/relationships/tags" Target="../tags/tag181.xml"/><Relationship Id="rId9" Type="http://schemas.openxmlformats.org/officeDocument/2006/relationships/oleObject" Target="../embeddings/Microsoft_Word_97_-_2003___71.doc"/><Relationship Id="rId14" Type="http://schemas.openxmlformats.org/officeDocument/2006/relationships/oleObject" Target="../embeddings/oleObject72.bin"/><Relationship Id="rId22" Type="http://schemas.openxmlformats.org/officeDocument/2006/relationships/image" Target="../media/image85.emf"/></Relationships>
</file>

<file path=ppt/slides/_rels/slide54.xml.rels><?xml version="1.0" encoding="UTF-8" standalone="yes"?>
<Relationships xmlns="http://schemas.openxmlformats.org/package/2006/relationships"><Relationship Id="rId8" Type="http://schemas.openxmlformats.org/officeDocument/2006/relationships/slideLayout" Target="../slideLayouts/slideLayout7.xml"/><Relationship Id="rId13" Type="http://schemas.openxmlformats.org/officeDocument/2006/relationships/oleObject" Target="../embeddings/oleObject77.bin"/><Relationship Id="rId18" Type="http://schemas.openxmlformats.org/officeDocument/2006/relationships/image" Target="../media/image90.emf"/><Relationship Id="rId3" Type="http://schemas.openxmlformats.org/officeDocument/2006/relationships/tags" Target="../tags/tag184.xml"/><Relationship Id="rId7" Type="http://schemas.openxmlformats.org/officeDocument/2006/relationships/tags" Target="../tags/tag188.xml"/><Relationship Id="rId12" Type="http://schemas.openxmlformats.org/officeDocument/2006/relationships/image" Target="../media/image88.emf"/><Relationship Id="rId17" Type="http://schemas.openxmlformats.org/officeDocument/2006/relationships/oleObject" Target="../embeddings/Microsoft_Word_97_-_2003___79.doc"/><Relationship Id="rId2" Type="http://schemas.openxmlformats.org/officeDocument/2006/relationships/tags" Target="../tags/tag183.xml"/><Relationship Id="rId16" Type="http://schemas.openxmlformats.org/officeDocument/2006/relationships/oleObject" Target="../embeddings/oleObject78.bin"/><Relationship Id="rId1" Type="http://schemas.openxmlformats.org/officeDocument/2006/relationships/vmlDrawing" Target="../drawings/vmlDrawing29.vml"/><Relationship Id="rId6" Type="http://schemas.openxmlformats.org/officeDocument/2006/relationships/tags" Target="../tags/tag187.xml"/><Relationship Id="rId11" Type="http://schemas.openxmlformats.org/officeDocument/2006/relationships/oleObject" Target="../embeddings/Microsoft_Word_97_-_2003___77.doc"/><Relationship Id="rId5" Type="http://schemas.openxmlformats.org/officeDocument/2006/relationships/tags" Target="../tags/tag186.xml"/><Relationship Id="rId15" Type="http://schemas.openxmlformats.org/officeDocument/2006/relationships/image" Target="../media/image89.emf"/><Relationship Id="rId10" Type="http://schemas.openxmlformats.org/officeDocument/2006/relationships/oleObject" Target="../embeddings/oleObject76.bin"/><Relationship Id="rId4" Type="http://schemas.openxmlformats.org/officeDocument/2006/relationships/tags" Target="../tags/tag185.xml"/><Relationship Id="rId9" Type="http://schemas.openxmlformats.org/officeDocument/2006/relationships/image" Target="../media/image54.png"/><Relationship Id="rId14" Type="http://schemas.openxmlformats.org/officeDocument/2006/relationships/oleObject" Target="../embeddings/Microsoft_Word_97_-_2003___78.doc"/></Relationships>
</file>

<file path=ppt/slides/_rels/slide55.xml.rels><?xml version="1.0" encoding="UTF-8" standalone="yes"?>
<Relationships xmlns="http://schemas.openxmlformats.org/package/2006/relationships"><Relationship Id="rId8" Type="http://schemas.openxmlformats.org/officeDocument/2006/relationships/oleObject" Target="../embeddings/Microsoft_Word_97_-_2003___80.doc"/><Relationship Id="rId13" Type="http://schemas.openxmlformats.org/officeDocument/2006/relationships/oleObject" Target="../embeddings/oleObject81.bin"/><Relationship Id="rId18" Type="http://schemas.openxmlformats.org/officeDocument/2006/relationships/image" Target="../media/image94.emf"/><Relationship Id="rId3" Type="http://schemas.openxmlformats.org/officeDocument/2006/relationships/tags" Target="../tags/tag190.xml"/><Relationship Id="rId7" Type="http://schemas.openxmlformats.org/officeDocument/2006/relationships/oleObject" Target="../embeddings/oleObject79.bin"/><Relationship Id="rId12" Type="http://schemas.openxmlformats.org/officeDocument/2006/relationships/image" Target="../media/image92.emf"/><Relationship Id="rId17" Type="http://schemas.openxmlformats.org/officeDocument/2006/relationships/oleObject" Target="../embeddings/Microsoft_Word_97_-_2003___83.doc"/><Relationship Id="rId2" Type="http://schemas.openxmlformats.org/officeDocument/2006/relationships/tags" Target="../tags/tag189.xml"/><Relationship Id="rId16" Type="http://schemas.openxmlformats.org/officeDocument/2006/relationships/oleObject" Target="../embeddings/oleObject82.bin"/><Relationship Id="rId1" Type="http://schemas.openxmlformats.org/officeDocument/2006/relationships/vmlDrawing" Target="../drawings/vmlDrawing30.vml"/><Relationship Id="rId6" Type="http://schemas.openxmlformats.org/officeDocument/2006/relationships/image" Target="../media/image54.png"/><Relationship Id="rId11" Type="http://schemas.openxmlformats.org/officeDocument/2006/relationships/oleObject" Target="../embeddings/Microsoft_Word_97_-_2003___81.doc"/><Relationship Id="rId5" Type="http://schemas.openxmlformats.org/officeDocument/2006/relationships/slideLayout" Target="../slideLayouts/slideLayout6.xml"/><Relationship Id="rId15" Type="http://schemas.openxmlformats.org/officeDocument/2006/relationships/image" Target="../media/image93.emf"/><Relationship Id="rId10" Type="http://schemas.openxmlformats.org/officeDocument/2006/relationships/oleObject" Target="../embeddings/oleObject80.bin"/><Relationship Id="rId4" Type="http://schemas.openxmlformats.org/officeDocument/2006/relationships/tags" Target="../tags/tag191.xml"/><Relationship Id="rId9" Type="http://schemas.openxmlformats.org/officeDocument/2006/relationships/image" Target="../media/image91.emf"/><Relationship Id="rId14" Type="http://schemas.openxmlformats.org/officeDocument/2006/relationships/oleObject" Target="../embeddings/Microsoft_Word_97_-_2003___82.doc"/></Relationships>
</file>

<file path=ppt/slides/_rels/slide56.xml.rels><?xml version="1.0" encoding="UTF-8" standalone="yes"?>
<Relationships xmlns="http://schemas.openxmlformats.org/package/2006/relationships"><Relationship Id="rId8" Type="http://schemas.openxmlformats.org/officeDocument/2006/relationships/image" Target="../media/image54.png"/><Relationship Id="rId3" Type="http://schemas.openxmlformats.org/officeDocument/2006/relationships/tags" Target="../tags/tag194.xml"/><Relationship Id="rId7" Type="http://schemas.openxmlformats.org/officeDocument/2006/relationships/slideLayout" Target="../slideLayouts/slideLayout6.xml"/><Relationship Id="rId2" Type="http://schemas.openxmlformats.org/officeDocument/2006/relationships/tags" Target="../tags/tag193.xml"/><Relationship Id="rId1" Type="http://schemas.openxmlformats.org/officeDocument/2006/relationships/tags" Target="../tags/tag192.xml"/><Relationship Id="rId6" Type="http://schemas.openxmlformats.org/officeDocument/2006/relationships/tags" Target="../tags/tag197.xml"/><Relationship Id="rId5" Type="http://schemas.openxmlformats.org/officeDocument/2006/relationships/tags" Target="../tags/tag196.xml"/><Relationship Id="rId4" Type="http://schemas.openxmlformats.org/officeDocument/2006/relationships/tags" Target="../tags/tag195.xml"/></Relationships>
</file>

<file path=ppt/slides/_rels/slide57.xml.rels><?xml version="1.0" encoding="UTF-8" standalone="yes"?>
<Relationships xmlns="http://schemas.openxmlformats.org/package/2006/relationships"><Relationship Id="rId8" Type="http://schemas.openxmlformats.org/officeDocument/2006/relationships/oleObject" Target="../embeddings/Microsoft_Word_97_-_2003___84.doc"/><Relationship Id="rId13" Type="http://schemas.openxmlformats.org/officeDocument/2006/relationships/oleObject" Target="../embeddings/oleObject85.bin"/><Relationship Id="rId18" Type="http://schemas.openxmlformats.org/officeDocument/2006/relationships/image" Target="../media/image98.emf"/><Relationship Id="rId3" Type="http://schemas.openxmlformats.org/officeDocument/2006/relationships/tags" Target="../tags/tag199.xml"/><Relationship Id="rId7" Type="http://schemas.openxmlformats.org/officeDocument/2006/relationships/oleObject" Target="../embeddings/oleObject83.bin"/><Relationship Id="rId12" Type="http://schemas.openxmlformats.org/officeDocument/2006/relationships/image" Target="../media/image96.emf"/><Relationship Id="rId17" Type="http://schemas.openxmlformats.org/officeDocument/2006/relationships/oleObject" Target="../embeddings/Microsoft_Word_97_-_2003___87.doc"/><Relationship Id="rId2" Type="http://schemas.openxmlformats.org/officeDocument/2006/relationships/tags" Target="../tags/tag198.xml"/><Relationship Id="rId16" Type="http://schemas.openxmlformats.org/officeDocument/2006/relationships/oleObject" Target="../embeddings/oleObject86.bin"/><Relationship Id="rId1" Type="http://schemas.openxmlformats.org/officeDocument/2006/relationships/vmlDrawing" Target="../drawings/vmlDrawing31.vml"/><Relationship Id="rId6" Type="http://schemas.openxmlformats.org/officeDocument/2006/relationships/image" Target="../media/image54.png"/><Relationship Id="rId11" Type="http://schemas.openxmlformats.org/officeDocument/2006/relationships/oleObject" Target="../embeddings/Microsoft_Word_97_-_2003___85.doc"/><Relationship Id="rId5" Type="http://schemas.openxmlformats.org/officeDocument/2006/relationships/slideLayout" Target="../slideLayouts/slideLayout6.xml"/><Relationship Id="rId15" Type="http://schemas.openxmlformats.org/officeDocument/2006/relationships/image" Target="../media/image97.emf"/><Relationship Id="rId10" Type="http://schemas.openxmlformats.org/officeDocument/2006/relationships/oleObject" Target="../embeddings/oleObject84.bin"/><Relationship Id="rId4" Type="http://schemas.openxmlformats.org/officeDocument/2006/relationships/tags" Target="../tags/tag200.xml"/><Relationship Id="rId9" Type="http://schemas.openxmlformats.org/officeDocument/2006/relationships/image" Target="../media/image95.emf"/><Relationship Id="rId14" Type="http://schemas.openxmlformats.org/officeDocument/2006/relationships/oleObject" Target="../embeddings/Microsoft_Word_97_-_2003___86.doc"/></Relationships>
</file>

<file path=ppt/slides/_rels/slide58.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oleObject" Target="../embeddings/Microsoft_Word_97_-_2003___89.doc"/><Relationship Id="rId3" Type="http://schemas.openxmlformats.org/officeDocument/2006/relationships/tags" Target="../tags/tag202.xml"/><Relationship Id="rId7" Type="http://schemas.openxmlformats.org/officeDocument/2006/relationships/slideLayout" Target="../slideLayouts/slideLayout6.xml"/><Relationship Id="rId12" Type="http://schemas.openxmlformats.org/officeDocument/2006/relationships/oleObject" Target="../embeddings/oleObject88.bin"/><Relationship Id="rId2" Type="http://schemas.openxmlformats.org/officeDocument/2006/relationships/tags" Target="../tags/tag201.xml"/><Relationship Id="rId1" Type="http://schemas.openxmlformats.org/officeDocument/2006/relationships/vmlDrawing" Target="../drawings/vmlDrawing32.vml"/><Relationship Id="rId6" Type="http://schemas.openxmlformats.org/officeDocument/2006/relationships/tags" Target="../tags/tag205.xml"/><Relationship Id="rId11" Type="http://schemas.openxmlformats.org/officeDocument/2006/relationships/image" Target="../media/image99.emf"/><Relationship Id="rId5" Type="http://schemas.openxmlformats.org/officeDocument/2006/relationships/tags" Target="../tags/tag204.xml"/><Relationship Id="rId10" Type="http://schemas.openxmlformats.org/officeDocument/2006/relationships/oleObject" Target="../embeddings/Microsoft_Word_97_-_2003___88.doc"/><Relationship Id="rId4" Type="http://schemas.openxmlformats.org/officeDocument/2006/relationships/tags" Target="../tags/tag203.xml"/><Relationship Id="rId9" Type="http://schemas.openxmlformats.org/officeDocument/2006/relationships/oleObject" Target="../embeddings/oleObject87.bin"/><Relationship Id="rId14" Type="http://schemas.openxmlformats.org/officeDocument/2006/relationships/image" Target="../media/image100.emf"/></Relationships>
</file>

<file path=ppt/slides/_rels/slide59.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oleObject" Target="../embeddings/Microsoft_Word_97_-_2003___91.doc"/><Relationship Id="rId3" Type="http://schemas.openxmlformats.org/officeDocument/2006/relationships/tags" Target="../tags/tag207.xml"/><Relationship Id="rId7" Type="http://schemas.openxmlformats.org/officeDocument/2006/relationships/slideLayout" Target="../slideLayouts/slideLayout6.xml"/><Relationship Id="rId12" Type="http://schemas.openxmlformats.org/officeDocument/2006/relationships/oleObject" Target="../embeddings/oleObject90.bin"/><Relationship Id="rId17" Type="http://schemas.openxmlformats.org/officeDocument/2006/relationships/image" Target="../media/image103.emf"/><Relationship Id="rId2" Type="http://schemas.openxmlformats.org/officeDocument/2006/relationships/tags" Target="../tags/tag206.xml"/><Relationship Id="rId16" Type="http://schemas.openxmlformats.org/officeDocument/2006/relationships/oleObject" Target="../embeddings/Microsoft_Word_97_-_2003___92.doc"/><Relationship Id="rId1" Type="http://schemas.openxmlformats.org/officeDocument/2006/relationships/vmlDrawing" Target="../drawings/vmlDrawing33.vml"/><Relationship Id="rId6" Type="http://schemas.openxmlformats.org/officeDocument/2006/relationships/tags" Target="../tags/tag210.xml"/><Relationship Id="rId11" Type="http://schemas.openxmlformats.org/officeDocument/2006/relationships/image" Target="../media/image101.emf"/><Relationship Id="rId5" Type="http://schemas.openxmlformats.org/officeDocument/2006/relationships/tags" Target="../tags/tag209.xml"/><Relationship Id="rId15" Type="http://schemas.openxmlformats.org/officeDocument/2006/relationships/oleObject" Target="../embeddings/oleObject91.bin"/><Relationship Id="rId10" Type="http://schemas.openxmlformats.org/officeDocument/2006/relationships/oleObject" Target="../embeddings/Microsoft_Word_97_-_2003___90.doc"/><Relationship Id="rId4" Type="http://schemas.openxmlformats.org/officeDocument/2006/relationships/tags" Target="../tags/tag208.xml"/><Relationship Id="rId9" Type="http://schemas.openxmlformats.org/officeDocument/2006/relationships/oleObject" Target="../embeddings/oleObject89.bin"/><Relationship Id="rId14" Type="http://schemas.openxmlformats.org/officeDocument/2006/relationships/image" Target="../media/image102.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tags" Target="../tags/tag213.xml"/><Relationship Id="rId2" Type="http://schemas.openxmlformats.org/officeDocument/2006/relationships/tags" Target="../tags/tag212.xml"/><Relationship Id="rId1" Type="http://schemas.openxmlformats.org/officeDocument/2006/relationships/tags" Target="../tags/tag211.xml"/><Relationship Id="rId6" Type="http://schemas.openxmlformats.org/officeDocument/2006/relationships/image" Target="../media/image104.png"/><Relationship Id="rId5" Type="http://schemas.openxmlformats.org/officeDocument/2006/relationships/slideLayout" Target="../slideLayouts/slideLayout8.xml"/><Relationship Id="rId4" Type="http://schemas.openxmlformats.org/officeDocument/2006/relationships/tags" Target="../tags/tag214.xml"/></Relationships>
</file>

<file path=ppt/slides/_rels/slide61.xml.rels><?xml version="1.0" encoding="UTF-8" standalone="yes"?>
<Relationships xmlns="http://schemas.openxmlformats.org/package/2006/relationships"><Relationship Id="rId8" Type="http://schemas.openxmlformats.org/officeDocument/2006/relationships/oleObject" Target="../embeddings/oleObject92.bin"/><Relationship Id="rId13" Type="http://schemas.openxmlformats.org/officeDocument/2006/relationships/image" Target="../media/image106.emf"/><Relationship Id="rId18" Type="http://schemas.openxmlformats.org/officeDocument/2006/relationships/oleObject" Target="../embeddings/Microsoft_Word_97_-_2003___96.doc"/><Relationship Id="rId3" Type="http://schemas.openxmlformats.org/officeDocument/2006/relationships/tags" Target="../tags/tag216.xml"/><Relationship Id="rId21" Type="http://schemas.openxmlformats.org/officeDocument/2006/relationships/oleObject" Target="../embeddings/Microsoft_Word_97_-_2003___97.doc"/><Relationship Id="rId7" Type="http://schemas.openxmlformats.org/officeDocument/2006/relationships/image" Target="../media/image6.png"/><Relationship Id="rId12" Type="http://schemas.openxmlformats.org/officeDocument/2006/relationships/oleObject" Target="../embeddings/Microsoft_Word_97_-_2003___94.doc"/><Relationship Id="rId17" Type="http://schemas.openxmlformats.org/officeDocument/2006/relationships/oleObject" Target="../embeddings/oleObject95.bin"/><Relationship Id="rId2" Type="http://schemas.openxmlformats.org/officeDocument/2006/relationships/tags" Target="../tags/tag215.xml"/><Relationship Id="rId16" Type="http://schemas.openxmlformats.org/officeDocument/2006/relationships/image" Target="../media/image107.emf"/><Relationship Id="rId20" Type="http://schemas.openxmlformats.org/officeDocument/2006/relationships/oleObject" Target="../embeddings/oleObject96.bin"/><Relationship Id="rId1" Type="http://schemas.openxmlformats.org/officeDocument/2006/relationships/vmlDrawing" Target="../drawings/vmlDrawing34.vml"/><Relationship Id="rId6" Type="http://schemas.openxmlformats.org/officeDocument/2006/relationships/slideLayout" Target="../slideLayouts/slideLayout6.xml"/><Relationship Id="rId11" Type="http://schemas.openxmlformats.org/officeDocument/2006/relationships/oleObject" Target="../embeddings/oleObject93.bin"/><Relationship Id="rId5" Type="http://schemas.openxmlformats.org/officeDocument/2006/relationships/tags" Target="../tags/tag218.xml"/><Relationship Id="rId15" Type="http://schemas.openxmlformats.org/officeDocument/2006/relationships/oleObject" Target="../embeddings/Microsoft_Word_97_-_2003___95.doc"/><Relationship Id="rId10" Type="http://schemas.openxmlformats.org/officeDocument/2006/relationships/image" Target="../media/image105.emf"/><Relationship Id="rId19" Type="http://schemas.openxmlformats.org/officeDocument/2006/relationships/image" Target="../media/image108.emf"/><Relationship Id="rId4" Type="http://schemas.openxmlformats.org/officeDocument/2006/relationships/tags" Target="../tags/tag217.xml"/><Relationship Id="rId9" Type="http://schemas.openxmlformats.org/officeDocument/2006/relationships/oleObject" Target="../embeddings/Microsoft_Word_97_-_2003___93.doc"/><Relationship Id="rId14" Type="http://schemas.openxmlformats.org/officeDocument/2006/relationships/oleObject" Target="../embeddings/oleObject94.bin"/><Relationship Id="rId22" Type="http://schemas.openxmlformats.org/officeDocument/2006/relationships/image" Target="../media/image109.emf"/></Relationships>
</file>

<file path=ppt/slides/_rels/slide62.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oleObject" Target="../embeddings/Microsoft_Word_97_-_2003___99.doc"/><Relationship Id="rId3" Type="http://schemas.openxmlformats.org/officeDocument/2006/relationships/tags" Target="../tags/tag220.xml"/><Relationship Id="rId7" Type="http://schemas.openxmlformats.org/officeDocument/2006/relationships/slideLayout" Target="../slideLayouts/slideLayout6.xml"/><Relationship Id="rId12" Type="http://schemas.openxmlformats.org/officeDocument/2006/relationships/oleObject" Target="../embeddings/oleObject98.bin"/><Relationship Id="rId17" Type="http://schemas.openxmlformats.org/officeDocument/2006/relationships/image" Target="../media/image112.emf"/><Relationship Id="rId2" Type="http://schemas.openxmlformats.org/officeDocument/2006/relationships/tags" Target="../tags/tag219.xml"/><Relationship Id="rId16" Type="http://schemas.openxmlformats.org/officeDocument/2006/relationships/oleObject" Target="../embeddings/Microsoft_Word_97_-_2003___100.doc"/><Relationship Id="rId1" Type="http://schemas.openxmlformats.org/officeDocument/2006/relationships/vmlDrawing" Target="../drawings/vmlDrawing35.vml"/><Relationship Id="rId6" Type="http://schemas.openxmlformats.org/officeDocument/2006/relationships/tags" Target="../tags/tag223.xml"/><Relationship Id="rId11" Type="http://schemas.openxmlformats.org/officeDocument/2006/relationships/image" Target="../media/image110.emf"/><Relationship Id="rId5" Type="http://schemas.openxmlformats.org/officeDocument/2006/relationships/tags" Target="../tags/tag222.xml"/><Relationship Id="rId15" Type="http://schemas.openxmlformats.org/officeDocument/2006/relationships/oleObject" Target="../embeddings/oleObject99.bin"/><Relationship Id="rId10" Type="http://schemas.openxmlformats.org/officeDocument/2006/relationships/oleObject" Target="../embeddings/Microsoft_Word_97_-_2003___98.doc"/><Relationship Id="rId4" Type="http://schemas.openxmlformats.org/officeDocument/2006/relationships/tags" Target="../tags/tag221.xml"/><Relationship Id="rId9" Type="http://schemas.openxmlformats.org/officeDocument/2006/relationships/oleObject" Target="../embeddings/oleObject97.bin"/><Relationship Id="rId14" Type="http://schemas.openxmlformats.org/officeDocument/2006/relationships/image" Target="../media/image111.emf"/></Relationships>
</file>

<file path=ppt/slides/_rels/slide63.xml.rels><?xml version="1.0" encoding="UTF-8" standalone="yes"?>
<Relationships xmlns="http://schemas.openxmlformats.org/package/2006/relationships"><Relationship Id="rId8" Type="http://schemas.openxmlformats.org/officeDocument/2006/relationships/oleObject" Target="../embeddings/Microsoft_Word_97_-_2003___101.doc"/><Relationship Id="rId3" Type="http://schemas.openxmlformats.org/officeDocument/2006/relationships/tags" Target="../tags/tag225.xml"/><Relationship Id="rId7" Type="http://schemas.openxmlformats.org/officeDocument/2006/relationships/oleObject" Target="../embeddings/oleObject100.bin"/><Relationship Id="rId12" Type="http://schemas.openxmlformats.org/officeDocument/2006/relationships/image" Target="../media/image114.emf"/><Relationship Id="rId2" Type="http://schemas.openxmlformats.org/officeDocument/2006/relationships/tags" Target="../tags/tag224.xml"/><Relationship Id="rId1" Type="http://schemas.openxmlformats.org/officeDocument/2006/relationships/vmlDrawing" Target="../drawings/vmlDrawing36.vml"/><Relationship Id="rId6" Type="http://schemas.openxmlformats.org/officeDocument/2006/relationships/image" Target="../media/image6.png"/><Relationship Id="rId11" Type="http://schemas.openxmlformats.org/officeDocument/2006/relationships/oleObject" Target="../embeddings/Microsoft_Word_97_-_2003___102.doc"/><Relationship Id="rId5" Type="http://schemas.openxmlformats.org/officeDocument/2006/relationships/slideLayout" Target="../slideLayouts/slideLayout6.xml"/><Relationship Id="rId10" Type="http://schemas.openxmlformats.org/officeDocument/2006/relationships/oleObject" Target="../embeddings/oleObject101.bin"/><Relationship Id="rId4" Type="http://schemas.openxmlformats.org/officeDocument/2006/relationships/tags" Target="../tags/tag226.xml"/><Relationship Id="rId9" Type="http://schemas.openxmlformats.org/officeDocument/2006/relationships/image" Target="../media/image113.emf"/></Relationships>
</file>

<file path=ppt/slides/_rels/slide64.xml.rels><?xml version="1.0" encoding="UTF-8" standalone="yes"?>
<Relationships xmlns="http://schemas.openxmlformats.org/package/2006/relationships"><Relationship Id="rId3" Type="http://schemas.openxmlformats.org/officeDocument/2006/relationships/tags" Target="../tags/tag229.xml"/><Relationship Id="rId2" Type="http://schemas.openxmlformats.org/officeDocument/2006/relationships/tags" Target="../tags/tag228.xml"/><Relationship Id="rId1" Type="http://schemas.openxmlformats.org/officeDocument/2006/relationships/tags" Target="../tags/tag227.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5.emf"/><Relationship Id="rId5" Type="http://schemas.openxmlformats.org/officeDocument/2006/relationships/oleObject" Target="../embeddings/Microsoft_Word_97_-_2003___1.doc"/><Relationship Id="rId4" Type="http://schemas.openxmlformats.org/officeDocument/2006/relationships/oleObject" Target="../embeddings/oleObject1.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tags" Target="../tags/tag37.xml"/></Relationships>
</file>

<file path=ppt/slides/_rels/slide9.xml.rels><?xml version="1.0" encoding="UTF-8" standalone="yes"?>
<Relationships xmlns="http://schemas.openxmlformats.org/package/2006/relationships"><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tags" Target="../tags/tag38.xml"/><Relationship Id="rId4"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2023\课件\同步\2024（秋）数学 选择性必修 第一册 人教A版（新教材新标准）学生用书（鲁津京琼粤……）\封面\封面封底2.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396" y="-19348"/>
            <a:ext cx="12260793" cy="6896696"/>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custDataLst>
              <p:tags r:id="rId1"/>
            </p:custDataLst>
          </p:nvPr>
        </p:nvSpPr>
        <p:spPr>
          <a:xfrm flipV="1">
            <a:off x="0" y="1929765"/>
            <a:ext cx="12192000" cy="258889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srgbClr>
              </a:solidFill>
              <a:latin typeface="微软雅黑" panose="020B0503020204020204" pitchFamily="34" charset="-122"/>
            </a:endParaRPr>
          </a:p>
        </p:txBody>
      </p:sp>
      <p:sp>
        <p:nvSpPr>
          <p:cNvPr id="7" name="矩形 6"/>
          <p:cNvSpPr/>
          <p:nvPr>
            <p:custDataLst>
              <p:tags r:id="rId2"/>
            </p:custDataLst>
          </p:nvPr>
        </p:nvSpPr>
        <p:spPr>
          <a:xfrm>
            <a:off x="2368550" y="2477135"/>
            <a:ext cx="9808210" cy="464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00000"/>
              </a:lnSpc>
            </a:pPr>
            <a:r>
              <a:rPr sz="2400" dirty="0" smtClean="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第</a:t>
            </a:r>
            <a:r>
              <a:rPr lang="zh-CN" altLang="en-US" sz="2400" dirty="0" smtClean="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二</a:t>
            </a:r>
            <a:r>
              <a:rPr sz="2400" dirty="0" smtClean="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章 </a:t>
            </a:r>
            <a:r>
              <a:rPr lang="en-US" sz="2400" dirty="0" smtClean="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24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2.2</a:t>
            </a:r>
            <a:r>
              <a:rPr lang="zh-CN" altLang="en-US" sz="24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　直线的方程</a:t>
            </a:r>
            <a:endParaRPr lang="en-US" altLang="zh-CN" sz="24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矩形 1"/>
          <p:cNvSpPr/>
          <p:nvPr>
            <p:custDataLst>
              <p:tags r:id="rId3"/>
            </p:custDataLst>
          </p:nvPr>
        </p:nvSpPr>
        <p:spPr>
          <a:xfrm>
            <a:off x="855980" y="2492375"/>
            <a:ext cx="1216660" cy="1354455"/>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创新设计字体-01"/>
          <p:cNvPicPr>
            <a:picLocks noChangeAspect="1"/>
          </p:cNvPicPr>
          <p:nvPr>
            <p:custDataLst>
              <p:tags r:id="rId4"/>
            </p:custDataLst>
          </p:nvPr>
        </p:nvPicPr>
        <p:blipFill>
          <a:blip r:embed="rId8">
            <a:lum bright="100000"/>
          </a:blip>
          <a:stretch>
            <a:fillRect/>
          </a:stretch>
        </p:blipFill>
        <p:spPr>
          <a:xfrm>
            <a:off x="874078" y="2564765"/>
            <a:ext cx="1180465" cy="1209675"/>
          </a:xfrm>
          <a:prstGeom prst="rect">
            <a:avLst/>
          </a:prstGeom>
        </p:spPr>
      </p:pic>
      <p:sp>
        <p:nvSpPr>
          <p:cNvPr id="8" name="文本框 4"/>
          <p:cNvSpPr txBox="1"/>
          <p:nvPr>
            <p:custDataLst>
              <p:tags r:id="rId5"/>
            </p:custDataLst>
          </p:nvPr>
        </p:nvSpPr>
        <p:spPr>
          <a:xfrm>
            <a:off x="2372741" y="3068157"/>
            <a:ext cx="10057702" cy="830997"/>
          </a:xfrm>
          <a:prstGeom prst="rect">
            <a:avLst/>
          </a:prstGeom>
          <a:noFill/>
        </p:spPr>
        <p:txBody>
          <a:bodyPr wrap="square" rtlCol="0">
            <a:spAutoFit/>
            <a:scene3d>
              <a:camera prst="orthographicFront"/>
              <a:lightRig rig="threePt" dir="t"/>
            </a:scene3d>
            <a:sp3d contourW="12700"/>
          </a:bodyPr>
          <a:lstStyle/>
          <a:p>
            <a:pPr defTabSz="1218565">
              <a:lnSpc>
                <a:spcPct val="100000"/>
              </a:lnSpc>
              <a:tabLst>
                <a:tab pos="2600325" algn="l"/>
              </a:tabLst>
            </a:pPr>
            <a:r>
              <a:rPr lang="en-US" altLang="zh-CN" sz="46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2.2.3</a:t>
            </a:r>
            <a:r>
              <a:rPr lang="zh-CN" altLang="en-US" sz="46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　直线的一般式方程</a:t>
            </a:r>
            <a:endParaRPr sz="46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1"/>
            </p:custDataLst>
          </p:nvPr>
        </p:nvSpPr>
        <p:spPr>
          <a:xfrm>
            <a:off x="786905" y="0"/>
            <a:ext cx="1259395" cy="1701208"/>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extBox 8"/>
          <p:cNvSpPr txBox="1"/>
          <p:nvPr>
            <p:custDataLst>
              <p:tags r:id="rId2"/>
            </p:custDataLst>
          </p:nvPr>
        </p:nvSpPr>
        <p:spPr>
          <a:xfrm>
            <a:off x="610626" y="1058464"/>
            <a:ext cx="1611952" cy="346249"/>
          </a:xfrm>
          <a:prstGeom prst="rect">
            <a:avLst/>
          </a:prstGeom>
          <a:noFill/>
        </p:spPr>
        <p:txBody>
          <a:bodyPr wrap="square" lIns="0" tIns="0" rIns="0" bIns="0" rtlCol="0" anchor="ctr">
            <a:spAutoFit/>
          </a:bodyPr>
          <a:lstStyle/>
          <a:p>
            <a:pPr algn="ctr">
              <a:lnSpc>
                <a:spcPts val="3000"/>
              </a:lnSpc>
            </a:pPr>
            <a:r>
              <a:rPr lang="zh-CN" altLang="en-US" sz="2000" dirty="0" smtClean="0">
                <a:solidFill>
                  <a:prstClr val="white"/>
                </a:solidFill>
                <a:ea typeface="微软雅黑" panose="020B0503020204020204" pitchFamily="34" charset="-122"/>
              </a:rPr>
              <a:t>温馨提示</a:t>
            </a:r>
            <a:endParaRPr lang="zh-CN" altLang="en-US" sz="2000" dirty="0">
              <a:solidFill>
                <a:prstClr val="white"/>
              </a:solidFill>
              <a:ea typeface="微软雅黑" panose="020B0503020204020204" pitchFamily="34" charset="-122"/>
              <a:sym typeface="Arial" panose="020B0604020202020204" pitchFamily="34" charset="0"/>
            </a:endParaRPr>
          </a:p>
        </p:txBody>
      </p:sp>
      <p:sp>
        <p:nvSpPr>
          <p:cNvPr id="3" name="矩形 2"/>
          <p:cNvSpPr/>
          <p:nvPr>
            <p:custDataLst>
              <p:tags r:id="rId3"/>
            </p:custDataLst>
          </p:nvPr>
        </p:nvSpPr>
        <p:spPr>
          <a:xfrm>
            <a:off x="797176" y="1751584"/>
            <a:ext cx="11097932" cy="4197559"/>
          </a:xfrm>
          <a:prstGeom prst="rect">
            <a:avLst/>
          </a:prstGeom>
        </p:spPr>
        <p:txBody>
          <a:bodyPr wrap="square">
            <a:spAutoFit/>
          </a:bodyPr>
          <a:lstStyle/>
          <a:p>
            <a:pPr lvl="0" algn="just">
              <a:lnSpc>
                <a:spcPct val="130000"/>
              </a:lnSpc>
              <a:tabLst>
                <a:tab pos="2430780" algn="l"/>
              </a:tabLst>
            </a:pPr>
            <a:r>
              <a:rPr lang="en-US" altLang="zh-CN" sz="2600" b="1" kern="100">
                <a:solidFill>
                  <a:prstClr val="black"/>
                </a:solidFill>
                <a:latin typeface="Times New Roman"/>
                <a:cs typeface="Courier New"/>
              </a:rPr>
              <a:t>(2)</a:t>
            </a:r>
            <a:r>
              <a:rPr lang="zh-CN" altLang="zh-CN" sz="2600" b="1" kern="100" dirty="0">
                <a:solidFill>
                  <a:prstClr val="black"/>
                </a:solidFill>
                <a:latin typeface="Times New Roman"/>
                <a:cs typeface="Times New Roman"/>
              </a:rPr>
              <a:t>直线方程</a:t>
            </a:r>
            <a:r>
              <a:rPr lang="en-US" altLang="zh-CN" sz="2600" b="1" i="1" kern="100" dirty="0">
                <a:solidFill>
                  <a:prstClr val="black"/>
                </a:solidFill>
                <a:latin typeface="Times New Roman"/>
                <a:cs typeface="Courier New"/>
              </a:rPr>
              <a:t>Ax</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By</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C</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0(</a:t>
            </a:r>
            <a:r>
              <a:rPr lang="en-US" altLang="zh-CN" sz="2600" b="1" i="1" kern="100" dirty="0">
                <a:solidFill>
                  <a:prstClr val="black"/>
                </a:solidFill>
                <a:latin typeface="Times New Roman"/>
                <a:cs typeface="Courier New"/>
              </a:rPr>
              <a:t>A</a:t>
            </a:r>
            <a:r>
              <a:rPr lang="en-US" altLang="zh-CN" sz="2600" b="1" kern="100" baseline="30000" dirty="0">
                <a:solidFill>
                  <a:prstClr val="black"/>
                </a:solidFill>
                <a:latin typeface="Times New Roman"/>
                <a:cs typeface="Courier New"/>
              </a:rPr>
              <a:t>2</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B</a:t>
            </a:r>
            <a:r>
              <a:rPr lang="en-US" altLang="zh-CN" sz="2600" b="1" kern="100" baseline="30000" dirty="0">
                <a:solidFill>
                  <a:prstClr val="black"/>
                </a:solidFill>
                <a:latin typeface="Times New Roman"/>
                <a:cs typeface="Courier New"/>
              </a:rPr>
              <a:t>2</a:t>
            </a:r>
            <a:r>
              <a:rPr lang="en-US" altLang="zh-CN" sz="2600" b="1" kern="100" dirty="0">
                <a:solidFill>
                  <a:prstClr val="black"/>
                </a:solidFill>
                <a:latin typeface="宋体"/>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的系数</a:t>
            </a:r>
            <a:r>
              <a:rPr lang="en-US" altLang="zh-CN" sz="2600" b="1" i="1" kern="100" dirty="0">
                <a:solidFill>
                  <a:prstClr val="black"/>
                </a:solidFill>
                <a:latin typeface="Times New Roman"/>
                <a:cs typeface="Courier New"/>
              </a:rPr>
              <a:t>A</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B</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C</a:t>
            </a:r>
            <a:r>
              <a:rPr lang="zh-CN" altLang="zh-CN" sz="2600" b="1" kern="100" dirty="0">
                <a:solidFill>
                  <a:prstClr val="black"/>
                </a:solidFill>
                <a:latin typeface="Times New Roman"/>
                <a:cs typeface="Times New Roman"/>
              </a:rPr>
              <a:t>对直线位置的影响：</a:t>
            </a:r>
            <a:endParaRPr lang="zh-CN" altLang="zh-CN" sz="1050" kern="100" dirty="0">
              <a:solidFill>
                <a:prstClr val="black"/>
              </a:solidFill>
              <a:latin typeface="宋体"/>
              <a:cs typeface="Courier New"/>
            </a:endParaRPr>
          </a:p>
          <a:p>
            <a:pPr lvl="0" algn="just">
              <a:lnSpc>
                <a:spcPct val="130000"/>
              </a:lnSpc>
              <a:tabLst>
                <a:tab pos="2430780" algn="l"/>
              </a:tabLst>
            </a:pPr>
            <a:r>
              <a:rPr lang="en-US" altLang="zh-CN" sz="2600" b="1" kern="100" dirty="0">
                <a:solidFill>
                  <a:prstClr val="black"/>
                </a:solidFill>
                <a:latin typeface="宋体"/>
                <a:cs typeface="Times New Roman"/>
              </a:rPr>
              <a:t>①</a:t>
            </a:r>
            <a:r>
              <a:rPr lang="zh-CN" altLang="zh-CN" sz="2600" b="1" kern="100" dirty="0">
                <a:solidFill>
                  <a:prstClr val="black"/>
                </a:solidFill>
                <a:latin typeface="Times New Roman"/>
                <a:cs typeface="Times New Roman"/>
              </a:rPr>
              <a:t>当</a:t>
            </a:r>
            <a:r>
              <a:rPr lang="en-US" altLang="zh-CN" sz="2600" b="1" i="1" kern="100" dirty="0">
                <a:solidFill>
                  <a:prstClr val="black"/>
                </a:solidFill>
                <a:latin typeface="Times New Roman"/>
                <a:cs typeface="Courier New"/>
              </a:rPr>
              <a:t>A</a:t>
            </a:r>
            <a:r>
              <a:rPr lang="en-US" altLang="zh-CN" sz="2600" b="1" kern="100" dirty="0">
                <a:solidFill>
                  <a:prstClr val="black"/>
                </a:solidFill>
                <a:latin typeface="宋体"/>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B</a:t>
            </a:r>
            <a:r>
              <a:rPr lang="en-US" altLang="zh-CN" sz="2600" b="1" kern="100" dirty="0">
                <a:solidFill>
                  <a:prstClr val="black"/>
                </a:solidFill>
                <a:latin typeface="宋体"/>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时，直线与两条坐标轴都相交；</a:t>
            </a:r>
            <a:endParaRPr lang="zh-CN" altLang="zh-CN" sz="1050" kern="100" dirty="0">
              <a:solidFill>
                <a:prstClr val="black"/>
              </a:solidFill>
              <a:latin typeface="宋体"/>
              <a:cs typeface="Courier New"/>
            </a:endParaRPr>
          </a:p>
          <a:p>
            <a:pPr lvl="0" algn="just">
              <a:lnSpc>
                <a:spcPct val="130000"/>
              </a:lnSpc>
              <a:tabLst>
                <a:tab pos="2430780" algn="l"/>
              </a:tabLst>
            </a:pPr>
            <a:r>
              <a:rPr lang="en-US" altLang="zh-CN" sz="2600" b="1" kern="100" dirty="0">
                <a:solidFill>
                  <a:prstClr val="black"/>
                </a:solidFill>
                <a:latin typeface="宋体"/>
                <a:cs typeface="Times New Roman"/>
              </a:rPr>
              <a:t>②</a:t>
            </a:r>
            <a:r>
              <a:rPr lang="zh-CN" altLang="zh-CN" sz="2600" b="1" kern="100" dirty="0">
                <a:solidFill>
                  <a:prstClr val="black"/>
                </a:solidFill>
                <a:latin typeface="Times New Roman"/>
                <a:cs typeface="Times New Roman"/>
              </a:rPr>
              <a:t>当</a:t>
            </a:r>
            <a:r>
              <a:rPr lang="en-US" altLang="zh-CN" sz="2600" b="1" i="1" kern="100" dirty="0">
                <a:solidFill>
                  <a:prstClr val="black"/>
                </a:solidFill>
                <a:latin typeface="Times New Roman"/>
                <a:cs typeface="Courier New"/>
              </a:rPr>
              <a:t>A</a:t>
            </a:r>
            <a:r>
              <a:rPr lang="en-US" altLang="zh-CN" sz="2600" b="1" kern="100" dirty="0">
                <a:solidFill>
                  <a:prstClr val="black"/>
                </a:solidFill>
                <a:latin typeface="宋体"/>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B</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C</a:t>
            </a:r>
            <a:r>
              <a:rPr lang="en-US" altLang="zh-CN" sz="2600" b="1" kern="100" dirty="0">
                <a:solidFill>
                  <a:prstClr val="black"/>
                </a:solidFill>
                <a:latin typeface="宋体"/>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时，直线只与</a:t>
            </a:r>
            <a:r>
              <a:rPr lang="en-US" altLang="zh-CN" sz="2600" b="1" i="1" kern="100" dirty="0">
                <a:solidFill>
                  <a:prstClr val="black"/>
                </a:solidFill>
                <a:latin typeface="Times New Roman"/>
                <a:cs typeface="Courier New"/>
              </a:rPr>
              <a:t>x</a:t>
            </a:r>
            <a:r>
              <a:rPr lang="zh-CN" altLang="zh-CN" sz="2600" b="1" kern="100" dirty="0">
                <a:solidFill>
                  <a:prstClr val="black"/>
                </a:solidFill>
                <a:latin typeface="Times New Roman"/>
                <a:cs typeface="Times New Roman"/>
              </a:rPr>
              <a:t>轴相交，即直线与</a:t>
            </a:r>
            <a:r>
              <a:rPr lang="en-US" altLang="zh-CN" sz="2600" b="1" i="1" kern="100" dirty="0">
                <a:solidFill>
                  <a:prstClr val="black"/>
                </a:solidFill>
                <a:latin typeface="Times New Roman"/>
                <a:cs typeface="Courier New"/>
              </a:rPr>
              <a:t>y</a:t>
            </a:r>
            <a:r>
              <a:rPr lang="zh-CN" altLang="zh-CN" sz="2600" b="1" kern="100" dirty="0">
                <a:solidFill>
                  <a:prstClr val="black"/>
                </a:solidFill>
                <a:latin typeface="Times New Roman"/>
                <a:cs typeface="Times New Roman"/>
              </a:rPr>
              <a:t>轴平行，与</a:t>
            </a:r>
            <a:r>
              <a:rPr lang="en-US" altLang="zh-CN" sz="2600" b="1" i="1" kern="100" dirty="0">
                <a:solidFill>
                  <a:prstClr val="black"/>
                </a:solidFill>
                <a:latin typeface="Times New Roman"/>
                <a:cs typeface="Courier New"/>
              </a:rPr>
              <a:t>x</a:t>
            </a:r>
            <a:r>
              <a:rPr lang="zh-CN" altLang="zh-CN" sz="2600" b="1" kern="100" dirty="0">
                <a:solidFill>
                  <a:prstClr val="black"/>
                </a:solidFill>
                <a:latin typeface="Times New Roman"/>
                <a:cs typeface="Times New Roman"/>
              </a:rPr>
              <a:t>轴垂直；</a:t>
            </a:r>
            <a:endParaRPr lang="zh-CN" altLang="zh-CN" sz="1050" kern="100" dirty="0">
              <a:solidFill>
                <a:prstClr val="black"/>
              </a:solidFill>
              <a:latin typeface="宋体"/>
              <a:cs typeface="Courier New"/>
            </a:endParaRPr>
          </a:p>
          <a:p>
            <a:pPr lvl="0" algn="just">
              <a:lnSpc>
                <a:spcPct val="130000"/>
              </a:lnSpc>
              <a:tabLst>
                <a:tab pos="2430780" algn="l"/>
              </a:tabLst>
            </a:pPr>
            <a:r>
              <a:rPr lang="en-US" altLang="zh-CN" sz="2600" b="1" kern="100" dirty="0">
                <a:solidFill>
                  <a:prstClr val="black"/>
                </a:solidFill>
                <a:latin typeface="宋体"/>
                <a:cs typeface="Times New Roman"/>
              </a:rPr>
              <a:t>③</a:t>
            </a:r>
            <a:r>
              <a:rPr lang="zh-CN" altLang="zh-CN" sz="2600" b="1" kern="100" dirty="0">
                <a:solidFill>
                  <a:prstClr val="black"/>
                </a:solidFill>
                <a:latin typeface="Times New Roman"/>
                <a:cs typeface="Times New Roman"/>
              </a:rPr>
              <a:t>当</a:t>
            </a:r>
            <a:r>
              <a:rPr lang="en-US" altLang="zh-CN" sz="2600" b="1" i="1" kern="100" dirty="0">
                <a:solidFill>
                  <a:prstClr val="black"/>
                </a:solidFill>
                <a:latin typeface="Times New Roman"/>
                <a:cs typeface="Courier New"/>
              </a:rPr>
              <a:t>A</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B</a:t>
            </a:r>
            <a:r>
              <a:rPr lang="en-US" altLang="zh-CN" sz="2600" b="1" kern="100" dirty="0">
                <a:solidFill>
                  <a:prstClr val="black"/>
                </a:solidFill>
                <a:latin typeface="宋体"/>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C</a:t>
            </a:r>
            <a:r>
              <a:rPr lang="en-US" altLang="zh-CN" sz="2600" b="1" kern="100" dirty="0">
                <a:solidFill>
                  <a:prstClr val="black"/>
                </a:solidFill>
                <a:latin typeface="宋体"/>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时，直线只与</a:t>
            </a:r>
            <a:r>
              <a:rPr lang="en-US" altLang="zh-CN" sz="2600" b="1" i="1" kern="100" dirty="0">
                <a:solidFill>
                  <a:prstClr val="black"/>
                </a:solidFill>
                <a:latin typeface="Times New Roman"/>
                <a:cs typeface="Courier New"/>
              </a:rPr>
              <a:t>y</a:t>
            </a:r>
            <a:r>
              <a:rPr lang="zh-CN" altLang="zh-CN" sz="2600" b="1" kern="100" dirty="0">
                <a:solidFill>
                  <a:prstClr val="black"/>
                </a:solidFill>
                <a:latin typeface="Times New Roman"/>
                <a:cs typeface="Times New Roman"/>
              </a:rPr>
              <a:t>轴相交，即直线与</a:t>
            </a:r>
            <a:r>
              <a:rPr lang="en-US" altLang="zh-CN" sz="2600" b="1" i="1" kern="100" dirty="0">
                <a:solidFill>
                  <a:prstClr val="black"/>
                </a:solidFill>
                <a:latin typeface="Times New Roman"/>
                <a:cs typeface="Courier New"/>
              </a:rPr>
              <a:t>x</a:t>
            </a:r>
            <a:r>
              <a:rPr lang="zh-CN" altLang="zh-CN" sz="2600" b="1" kern="100" dirty="0">
                <a:solidFill>
                  <a:prstClr val="black"/>
                </a:solidFill>
                <a:latin typeface="Times New Roman"/>
                <a:cs typeface="Times New Roman"/>
              </a:rPr>
              <a:t>轴平行，与</a:t>
            </a:r>
            <a:r>
              <a:rPr lang="en-US" altLang="zh-CN" sz="2600" b="1" i="1" kern="100" dirty="0">
                <a:solidFill>
                  <a:prstClr val="black"/>
                </a:solidFill>
                <a:latin typeface="Times New Roman"/>
                <a:cs typeface="Courier New"/>
              </a:rPr>
              <a:t>y</a:t>
            </a:r>
            <a:r>
              <a:rPr lang="zh-CN" altLang="zh-CN" sz="2600" b="1" kern="100" dirty="0">
                <a:solidFill>
                  <a:prstClr val="black"/>
                </a:solidFill>
                <a:latin typeface="Times New Roman"/>
                <a:cs typeface="Times New Roman"/>
              </a:rPr>
              <a:t>轴垂直；</a:t>
            </a:r>
            <a:endParaRPr lang="zh-CN" altLang="zh-CN" sz="1050" kern="100" dirty="0">
              <a:solidFill>
                <a:prstClr val="black"/>
              </a:solidFill>
              <a:latin typeface="宋体"/>
              <a:cs typeface="Courier New"/>
            </a:endParaRPr>
          </a:p>
          <a:p>
            <a:pPr lvl="0" algn="just">
              <a:lnSpc>
                <a:spcPct val="130000"/>
              </a:lnSpc>
              <a:tabLst>
                <a:tab pos="2430780" algn="l"/>
              </a:tabLst>
            </a:pPr>
            <a:r>
              <a:rPr lang="en-US" altLang="zh-CN" sz="2600" b="1" kern="100" dirty="0">
                <a:solidFill>
                  <a:prstClr val="black"/>
                </a:solidFill>
                <a:latin typeface="宋体"/>
                <a:cs typeface="Times New Roman"/>
              </a:rPr>
              <a:t>④</a:t>
            </a:r>
            <a:r>
              <a:rPr lang="zh-CN" altLang="zh-CN" sz="2600" b="1" kern="100" dirty="0">
                <a:solidFill>
                  <a:prstClr val="black"/>
                </a:solidFill>
                <a:latin typeface="Times New Roman"/>
                <a:cs typeface="Times New Roman"/>
              </a:rPr>
              <a:t>当</a:t>
            </a:r>
            <a:r>
              <a:rPr lang="en-US" altLang="zh-CN" sz="2600" b="1" i="1" kern="100" dirty="0">
                <a:solidFill>
                  <a:prstClr val="black"/>
                </a:solidFill>
                <a:latin typeface="Times New Roman"/>
                <a:cs typeface="Courier New"/>
              </a:rPr>
              <a:t>A</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B</a:t>
            </a:r>
            <a:r>
              <a:rPr lang="en-US" altLang="zh-CN" sz="2600" b="1" kern="100" dirty="0">
                <a:solidFill>
                  <a:prstClr val="black"/>
                </a:solidFill>
                <a:latin typeface="宋体"/>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C</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时，直线与</a:t>
            </a:r>
            <a:r>
              <a:rPr lang="en-US" altLang="zh-CN" sz="2600" b="1" i="1" kern="100" dirty="0">
                <a:solidFill>
                  <a:prstClr val="black"/>
                </a:solidFill>
                <a:latin typeface="Times New Roman"/>
                <a:cs typeface="Courier New"/>
              </a:rPr>
              <a:t>x</a:t>
            </a:r>
            <a:r>
              <a:rPr lang="zh-CN" altLang="zh-CN" sz="2600" b="1" kern="100" dirty="0">
                <a:solidFill>
                  <a:prstClr val="black"/>
                </a:solidFill>
                <a:latin typeface="Times New Roman"/>
                <a:cs typeface="Times New Roman"/>
              </a:rPr>
              <a:t>轴重合；</a:t>
            </a:r>
            <a:endParaRPr lang="zh-CN" altLang="zh-CN" sz="1050" kern="100" dirty="0">
              <a:solidFill>
                <a:prstClr val="black"/>
              </a:solidFill>
              <a:latin typeface="宋体"/>
              <a:cs typeface="Courier New"/>
            </a:endParaRPr>
          </a:p>
          <a:p>
            <a:pPr lvl="0" algn="just">
              <a:lnSpc>
                <a:spcPct val="130000"/>
              </a:lnSpc>
              <a:tabLst>
                <a:tab pos="2430780" algn="l"/>
              </a:tabLst>
            </a:pPr>
            <a:r>
              <a:rPr lang="en-US" altLang="zh-CN" sz="2600" b="1" kern="100" dirty="0">
                <a:solidFill>
                  <a:prstClr val="black"/>
                </a:solidFill>
                <a:latin typeface="宋体"/>
                <a:cs typeface="Times New Roman"/>
              </a:rPr>
              <a:t>⑤</a:t>
            </a:r>
            <a:r>
              <a:rPr lang="zh-CN" altLang="zh-CN" sz="2600" b="1" kern="100" dirty="0">
                <a:solidFill>
                  <a:prstClr val="black"/>
                </a:solidFill>
                <a:latin typeface="Times New Roman"/>
                <a:cs typeface="Times New Roman"/>
              </a:rPr>
              <a:t>当</a:t>
            </a:r>
            <a:r>
              <a:rPr lang="en-US" altLang="zh-CN" sz="2600" b="1" i="1" kern="100" dirty="0">
                <a:solidFill>
                  <a:prstClr val="black"/>
                </a:solidFill>
                <a:latin typeface="Times New Roman"/>
                <a:cs typeface="Courier New"/>
              </a:rPr>
              <a:t>A</a:t>
            </a:r>
            <a:r>
              <a:rPr lang="en-US" altLang="zh-CN" sz="2600" b="1" kern="100" dirty="0">
                <a:solidFill>
                  <a:prstClr val="black"/>
                </a:solidFill>
                <a:latin typeface="宋体"/>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B</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C</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时，直线与</a:t>
            </a:r>
            <a:r>
              <a:rPr lang="en-US" altLang="zh-CN" sz="2600" b="1" i="1" kern="100" dirty="0">
                <a:solidFill>
                  <a:prstClr val="black"/>
                </a:solidFill>
                <a:latin typeface="Times New Roman"/>
                <a:cs typeface="Courier New"/>
              </a:rPr>
              <a:t>y</a:t>
            </a:r>
            <a:r>
              <a:rPr lang="zh-CN" altLang="zh-CN" sz="2600" b="1" kern="100" dirty="0">
                <a:solidFill>
                  <a:prstClr val="black"/>
                </a:solidFill>
                <a:latin typeface="Times New Roman"/>
                <a:cs typeface="Times New Roman"/>
              </a:rPr>
              <a:t>轴重合</a:t>
            </a:r>
            <a:r>
              <a:rPr lang="en-US" altLang="zh-CN" sz="2600" b="1" kern="100" dirty="0">
                <a:solidFill>
                  <a:prstClr val="black"/>
                </a:solidFill>
                <a:latin typeface="Times New Roman"/>
                <a:cs typeface="Courier New"/>
              </a:rPr>
              <a:t>.</a:t>
            </a:r>
            <a:endParaRPr lang="zh-CN" altLang="zh-CN" sz="1050" kern="100" dirty="0">
              <a:solidFill>
                <a:prstClr val="black"/>
              </a:solidFill>
              <a:latin typeface="宋体"/>
              <a:cs typeface="Courier New"/>
            </a:endParaRPr>
          </a:p>
        </p:txBody>
      </p:sp>
    </p:spTree>
    <p:extLst>
      <p:ext uri="{BB962C8B-B14F-4D97-AF65-F5344CB8AC3E}">
        <p14:creationId xmlns:p14="http://schemas.microsoft.com/office/powerpoint/2010/main" val="1102177517"/>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2"/>
          <p:cNvSpPr/>
          <p:nvPr/>
        </p:nvSpPr>
        <p:spPr>
          <a:xfrm>
            <a:off x="0" y="244666"/>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393410" y="226822"/>
            <a:ext cx="647703" cy="400110"/>
          </a:xfrm>
          <a:prstGeom prst="rect">
            <a:avLst/>
          </a:prstGeom>
          <a:noFill/>
        </p:spPr>
        <p:txBody>
          <a:bodyPr wrap="square" rtlCol="0">
            <a:spAutoFit/>
          </a:bodyPr>
          <a:lstStyle/>
          <a:p>
            <a:pPr defTabSz="914400"/>
            <a:r>
              <a:rPr kumimoji="1" lang="zh-CN" altLang="en-US" sz="2000" b="1" dirty="0" smtClean="0">
                <a:solidFill>
                  <a:prstClr val="white"/>
                </a:solidFill>
                <a:latin typeface="微软雅黑" pitchFamily="34" charset="-122"/>
                <a:ea typeface="微软雅黑" pitchFamily="34" charset="-122"/>
              </a:rPr>
              <a:t>例</a:t>
            </a:r>
            <a:r>
              <a:rPr kumimoji="1" lang="en-US" altLang="zh-CN" sz="2000" b="1" dirty="0" smtClean="0">
                <a:solidFill>
                  <a:prstClr val="white"/>
                </a:solidFill>
                <a:latin typeface="微软雅黑" pitchFamily="34" charset="-122"/>
                <a:ea typeface="微软雅黑" pitchFamily="34" charset="-122"/>
              </a:rPr>
              <a:t>1</a:t>
            </a:r>
            <a:endParaRPr kumimoji="1" lang="zh-CN" altLang="en-US" sz="2000" b="1" dirty="0">
              <a:solidFill>
                <a:prstClr val="white"/>
              </a:solidFill>
              <a:latin typeface="微软雅黑" pitchFamily="34" charset="-122"/>
              <a:ea typeface="微软雅黑" pitchFamily="34" charset="-122"/>
            </a:endParaRPr>
          </a:p>
        </p:txBody>
      </p:sp>
      <p:sp>
        <p:nvSpPr>
          <p:cNvPr id="11" name="矩形 10"/>
          <p:cNvSpPr/>
          <p:nvPr/>
        </p:nvSpPr>
        <p:spPr>
          <a:xfrm>
            <a:off x="394138" y="658876"/>
            <a:ext cx="11198621" cy="1292662"/>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Times New Roman"/>
                <a:ea typeface="楷体_GB2312"/>
              </a:rPr>
              <a:t>(</a:t>
            </a:r>
            <a:r>
              <a:rPr lang="zh-CN" altLang="zh-CN" sz="2600" b="1" kern="100" dirty="0">
                <a:latin typeface="Times New Roman"/>
                <a:ea typeface="宋体" pitchFamily="2" charset="-122"/>
                <a:cs typeface="Times New Roman"/>
              </a:rPr>
              <a:t>链接教材</a:t>
            </a:r>
            <a:r>
              <a:rPr lang="en-US" altLang="zh-CN" sz="2600" b="1" kern="100" dirty="0">
                <a:latin typeface="Times New Roman"/>
                <a:ea typeface="宋体" pitchFamily="2" charset="-122"/>
              </a:rPr>
              <a:t>P66</a:t>
            </a:r>
            <a:r>
              <a:rPr lang="zh-CN" altLang="zh-CN" sz="2600" b="1" kern="100" dirty="0">
                <a:latin typeface="Times New Roman"/>
                <a:ea typeface="宋体" pitchFamily="2" charset="-122"/>
                <a:cs typeface="Times New Roman"/>
              </a:rPr>
              <a:t>练习</a:t>
            </a:r>
            <a:r>
              <a:rPr lang="en-US" altLang="zh-CN" sz="2600" b="1" kern="100" dirty="0">
                <a:latin typeface="Times New Roman"/>
                <a:ea typeface="楷体_GB2312"/>
              </a:rPr>
              <a:t>1)</a:t>
            </a:r>
            <a:r>
              <a:rPr lang="zh-CN" altLang="zh-CN" sz="2600" b="1" kern="100" dirty="0" smtClean="0">
                <a:latin typeface="Times New Roman"/>
                <a:cs typeface="Times New Roman"/>
              </a:rPr>
              <a:t>根据</a:t>
            </a:r>
            <a:r>
              <a:rPr lang="zh-CN" altLang="zh-CN" sz="2600" b="1" kern="100" dirty="0">
                <a:latin typeface="Times New Roman"/>
                <a:cs typeface="Times New Roman"/>
              </a:rPr>
              <a:t>下列条件求直线的一般式方程</a:t>
            </a:r>
            <a:r>
              <a:rPr lang="en-US" altLang="zh-CN" sz="2600" b="1" kern="100" dirty="0">
                <a:latin typeface="Times New Roman"/>
                <a:cs typeface="Courier New"/>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(1)</a:t>
            </a:r>
            <a:r>
              <a:rPr lang="zh-CN" altLang="zh-CN" sz="2600" b="1" kern="100" dirty="0">
                <a:latin typeface="Times New Roman"/>
                <a:cs typeface="Times New Roman"/>
              </a:rPr>
              <a:t>直线的斜率为</a:t>
            </a:r>
            <a:r>
              <a:rPr lang="en-US" altLang="zh-CN" sz="2600" b="1" kern="100" dirty="0">
                <a:latin typeface="Times New Roman"/>
                <a:cs typeface="Courier New"/>
              </a:rPr>
              <a:t>2</a:t>
            </a:r>
            <a:r>
              <a:rPr lang="zh-CN" altLang="zh-CN" sz="2600" b="1" kern="100" dirty="0">
                <a:latin typeface="Times New Roman"/>
                <a:cs typeface="Times New Roman"/>
              </a:rPr>
              <a:t>，且经过点</a:t>
            </a:r>
            <a:r>
              <a:rPr lang="en-US" altLang="zh-CN" sz="2600" b="1" i="1" kern="100" dirty="0">
                <a:latin typeface="Times New Roman"/>
                <a:cs typeface="Courier New"/>
              </a:rPr>
              <a:t>A</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3)</a:t>
            </a:r>
            <a:r>
              <a:rPr lang="zh-CN" altLang="zh-CN" sz="2600" b="1" kern="100" dirty="0">
                <a:latin typeface="Times New Roman"/>
                <a:cs typeface="Times New Roman"/>
              </a:rPr>
              <a:t>；</a:t>
            </a:r>
            <a:endParaRPr lang="zh-CN" altLang="zh-CN" sz="1050" kern="100" dirty="0">
              <a:effectLst/>
              <a:latin typeface="宋体"/>
              <a:cs typeface="Courier New"/>
            </a:endParaRPr>
          </a:p>
        </p:txBody>
      </p:sp>
      <p:grpSp>
        <p:nvGrpSpPr>
          <p:cNvPr id="13" name="组合 12"/>
          <p:cNvGrpSpPr/>
          <p:nvPr/>
        </p:nvGrpSpPr>
        <p:grpSpPr>
          <a:xfrm>
            <a:off x="492061" y="2043938"/>
            <a:ext cx="11373168" cy="2147189"/>
            <a:chOff x="389255" y="2564892"/>
            <a:chExt cx="11373168" cy="2147189"/>
          </a:xfrm>
        </p:grpSpPr>
        <p:sp>
          <p:nvSpPr>
            <p:cNvPr id="14" name="圆角矩形 13"/>
            <p:cNvSpPr/>
            <p:nvPr>
              <p:custDataLst>
                <p:tags r:id="rId1"/>
              </p:custDataLst>
            </p:nvPr>
          </p:nvSpPr>
          <p:spPr>
            <a:xfrm>
              <a:off x="389255" y="2677922"/>
              <a:ext cx="11373168" cy="2034159"/>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9" name="矩形 18"/>
            <p:cNvSpPr/>
            <p:nvPr>
              <p:custDataLst>
                <p:tags r:id="rId2"/>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0" name="图片 19"/>
            <p:cNvPicPr>
              <a:picLocks noChangeAspect="1"/>
            </p:cNvPicPr>
            <p:nvPr>
              <p:custDataLst>
                <p:tags r:id="rId3"/>
              </p:custDataLst>
            </p:nvPr>
          </p:nvPicPr>
          <p:blipFill>
            <a:blip r:embed="rId6"/>
            <a:stretch>
              <a:fillRect/>
            </a:stretch>
          </p:blipFill>
          <p:spPr>
            <a:xfrm>
              <a:off x="983615" y="2564892"/>
              <a:ext cx="224790" cy="202565"/>
            </a:xfrm>
            <a:prstGeom prst="rect">
              <a:avLst/>
            </a:prstGeom>
          </p:spPr>
        </p:pic>
      </p:grpSp>
      <p:sp>
        <p:nvSpPr>
          <p:cNvPr id="21" name="矩形 20"/>
          <p:cNvSpPr/>
          <p:nvPr/>
        </p:nvSpPr>
        <p:spPr>
          <a:xfrm>
            <a:off x="628582" y="2316867"/>
            <a:ext cx="11087744"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因为</a:t>
            </a:r>
            <a:r>
              <a:rPr lang="en-US" altLang="zh-CN" sz="2600" b="1" i="1" kern="100" dirty="0">
                <a:latin typeface="Times New Roman"/>
                <a:ea typeface="宋体" pitchFamily="2" charset="-122"/>
              </a:rPr>
              <a:t>k</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2</a:t>
            </a:r>
            <a:r>
              <a:rPr lang="zh-CN" altLang="zh-CN" sz="2600" b="1" kern="100" dirty="0">
                <a:latin typeface="Times New Roman"/>
                <a:ea typeface="宋体" pitchFamily="2" charset="-122"/>
                <a:cs typeface="Times New Roman"/>
              </a:rPr>
              <a:t>，且经过点</a:t>
            </a:r>
            <a:r>
              <a:rPr lang="en-US" altLang="zh-CN" sz="2600" b="1" i="1" kern="100" dirty="0">
                <a:latin typeface="Times New Roman"/>
                <a:ea typeface="宋体" pitchFamily="2" charset="-122"/>
              </a:rPr>
              <a:t>A</a:t>
            </a:r>
            <a:r>
              <a:rPr lang="en-US" altLang="zh-CN" sz="2600" b="1" kern="100" dirty="0">
                <a:latin typeface="Times New Roman"/>
                <a:ea typeface="宋体" pitchFamily="2" charset="-122"/>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3)</a:t>
            </a:r>
            <a:r>
              <a:rPr lang="zh-CN" altLang="zh-CN" sz="2600" b="1" kern="100" dirty="0">
                <a:latin typeface="Times New Roman"/>
                <a:ea typeface="宋体" pitchFamily="2" charset="-122"/>
                <a:cs typeface="Times New Roman"/>
              </a:rPr>
              <a:t>，由直线的点斜式方程可得</a:t>
            </a:r>
            <a:r>
              <a:rPr lang="en-US" altLang="zh-CN" sz="2600" b="1" i="1" kern="100" dirty="0">
                <a:latin typeface="Times New Roman"/>
                <a:ea typeface="宋体" pitchFamily="2" charset="-122"/>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2(</a:t>
            </a:r>
            <a:r>
              <a:rPr lang="en-US" altLang="zh-CN" sz="2600" b="1" i="1" kern="100" dirty="0">
                <a:latin typeface="Times New Roman"/>
                <a:ea typeface="宋体" pitchFamily="2" charset="-122"/>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1)</a:t>
            </a:r>
            <a:r>
              <a:rPr lang="zh-CN" altLang="zh-CN" sz="2600" b="1" kern="100" dirty="0">
                <a:latin typeface="Times New Roman"/>
                <a:ea typeface="宋体" pitchFamily="2" charset="-122"/>
                <a:cs typeface="Times New Roman"/>
              </a:rPr>
              <a:t>，</a:t>
            </a:r>
            <a:endParaRPr lang="en-US" altLang="zh-CN" sz="2600" b="1" kern="100" dirty="0" smtClean="0">
              <a:latin typeface="Times New Roman" panose="02020603050405020304"/>
              <a:cs typeface="Times New Roman" panose="02020603050405020304"/>
            </a:endParaRPr>
          </a:p>
        </p:txBody>
      </p:sp>
      <p:sp>
        <p:nvSpPr>
          <p:cNvPr id="22" name="矩形 21"/>
          <p:cNvSpPr/>
          <p:nvPr/>
        </p:nvSpPr>
        <p:spPr>
          <a:xfrm>
            <a:off x="656866" y="2990348"/>
            <a:ext cx="10977964"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整理可得</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，所以直线的一般式方程为</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horizontal)">
                                      <p:cBhvr>
                                        <p:cTn id="7" dur="500"/>
                                        <p:tgtEl>
                                          <p:spTgt spid="1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blinds(horizontal)">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blinds(horizontal)">
                                      <p:cBhvr>
                                        <p:cTn id="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377634" y="1484757"/>
            <a:ext cx="11373168" cy="3823970"/>
            <a:chOff x="389255" y="2564892"/>
            <a:chExt cx="11373168" cy="3823970"/>
          </a:xfrm>
        </p:grpSpPr>
        <p:sp>
          <p:nvSpPr>
            <p:cNvPr id="15" name="圆角矩形 14"/>
            <p:cNvSpPr/>
            <p:nvPr>
              <p:custDataLst>
                <p:tags r:id="rId2"/>
              </p:custDataLst>
            </p:nvPr>
          </p:nvSpPr>
          <p:spPr>
            <a:xfrm>
              <a:off x="389255" y="2677922"/>
              <a:ext cx="11373168" cy="3710940"/>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graphicFrame>
        <p:nvGraphicFramePr>
          <p:cNvPr id="2" name="对象 1"/>
          <p:cNvGraphicFramePr>
            <a:graphicFrameLocks noChangeAspect="1"/>
          </p:cNvGraphicFramePr>
          <p:nvPr>
            <p:extLst>
              <p:ext uri="{D42A27DB-BD31-4B8C-83A1-F6EECF244321}">
                <p14:modId xmlns:p14="http://schemas.microsoft.com/office/powerpoint/2010/main" val="1180086262"/>
              </p:ext>
            </p:extLst>
          </p:nvPr>
        </p:nvGraphicFramePr>
        <p:xfrm>
          <a:off x="326771" y="175895"/>
          <a:ext cx="11480800" cy="584200"/>
        </p:xfrm>
        <a:graphic>
          <a:graphicData uri="http://schemas.openxmlformats.org/presentationml/2006/ole">
            <mc:AlternateContent xmlns:mc="http://schemas.openxmlformats.org/markup-compatibility/2006">
              <mc:Choice xmlns:v="urn:schemas-microsoft-com:vml" Requires="v">
                <p:oleObj spid="_x0000_s2120" name="Document" r:id="rId9" imgW="11497045" imgH="593425" progId="Word.Document.8">
                  <p:embed/>
                </p:oleObj>
              </mc:Choice>
              <mc:Fallback>
                <p:oleObj name="Document" r:id="rId9" imgW="11497045" imgH="593425" progId="Word.Document.8">
                  <p:embed/>
                  <p:pic>
                    <p:nvPicPr>
                      <p:cNvPr id="0" name=""/>
                      <p:cNvPicPr/>
                      <p:nvPr/>
                    </p:nvPicPr>
                    <p:blipFill>
                      <a:blip r:embed="rId10"/>
                      <a:stretch>
                        <a:fillRect/>
                      </a:stretch>
                    </p:blipFill>
                    <p:spPr>
                      <a:xfrm>
                        <a:off x="326771" y="175895"/>
                        <a:ext cx="11480800" cy="5842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029311605"/>
              </p:ext>
            </p:extLst>
          </p:nvPr>
        </p:nvGraphicFramePr>
        <p:xfrm>
          <a:off x="574548" y="1878711"/>
          <a:ext cx="10693400" cy="1181100"/>
        </p:xfrm>
        <a:graphic>
          <a:graphicData uri="http://schemas.openxmlformats.org/presentationml/2006/ole">
            <mc:AlternateContent xmlns:mc="http://schemas.openxmlformats.org/markup-compatibility/2006">
              <mc:Choice xmlns:v="urn:schemas-microsoft-com:vml" Requires="v">
                <p:oleObj spid="_x0000_s2121" name="Document" r:id="rId12" imgW="10698954" imgH="1186851" progId="Word.Document.8">
                  <p:embed/>
                </p:oleObj>
              </mc:Choice>
              <mc:Fallback>
                <p:oleObj name="Document" r:id="rId12" imgW="10698954" imgH="1186851" progId="Word.Document.8">
                  <p:embed/>
                  <p:pic>
                    <p:nvPicPr>
                      <p:cNvPr id="0" name=""/>
                      <p:cNvPicPr/>
                      <p:nvPr/>
                    </p:nvPicPr>
                    <p:blipFill>
                      <a:blip r:embed="rId13"/>
                      <a:stretch>
                        <a:fillRect/>
                      </a:stretch>
                    </p:blipFill>
                    <p:spPr>
                      <a:xfrm>
                        <a:off x="574548" y="1878711"/>
                        <a:ext cx="10693400" cy="11811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232121105"/>
              </p:ext>
            </p:extLst>
          </p:nvPr>
        </p:nvGraphicFramePr>
        <p:xfrm>
          <a:off x="504698" y="3111881"/>
          <a:ext cx="11480800" cy="584200"/>
        </p:xfrm>
        <a:graphic>
          <a:graphicData uri="http://schemas.openxmlformats.org/presentationml/2006/ole">
            <mc:AlternateContent xmlns:mc="http://schemas.openxmlformats.org/markup-compatibility/2006">
              <mc:Choice xmlns:v="urn:schemas-microsoft-com:vml" Requires="v">
                <p:oleObj spid="_x0000_s2122"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504698" y="3111881"/>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828028268"/>
              </p:ext>
            </p:extLst>
          </p:nvPr>
        </p:nvGraphicFramePr>
        <p:xfrm>
          <a:off x="339471" y="798576"/>
          <a:ext cx="11480800" cy="584200"/>
        </p:xfrm>
        <a:graphic>
          <a:graphicData uri="http://schemas.openxmlformats.org/presentationml/2006/ole">
            <mc:AlternateContent xmlns:mc="http://schemas.openxmlformats.org/markup-compatibility/2006">
              <mc:Choice xmlns:v="urn:schemas-microsoft-com:vml" Requires="v">
                <p:oleObj spid="_x0000_s2123"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339471" y="798576"/>
                        <a:ext cx="11480800" cy="5842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4106374928"/>
              </p:ext>
            </p:extLst>
          </p:nvPr>
        </p:nvGraphicFramePr>
        <p:xfrm>
          <a:off x="495300" y="3695700"/>
          <a:ext cx="9207500" cy="1574800"/>
        </p:xfrm>
        <a:graphic>
          <a:graphicData uri="http://schemas.openxmlformats.org/presentationml/2006/ole">
            <mc:AlternateContent xmlns:mc="http://schemas.openxmlformats.org/markup-compatibility/2006">
              <mc:Choice xmlns:v="urn:schemas-microsoft-com:vml" Requires="v">
                <p:oleObj spid="_x0000_s2124" name="Document" r:id="rId21" imgW="9212618" imgH="1582588" progId="Word.Document.8">
                  <p:embed/>
                </p:oleObj>
              </mc:Choice>
              <mc:Fallback>
                <p:oleObj name="Document" r:id="rId21" imgW="9212618" imgH="1582588" progId="Word.Document.8">
                  <p:embed/>
                  <p:pic>
                    <p:nvPicPr>
                      <p:cNvPr id="0" name=""/>
                      <p:cNvPicPr/>
                      <p:nvPr/>
                    </p:nvPicPr>
                    <p:blipFill>
                      <a:blip r:embed="rId22"/>
                      <a:stretch>
                        <a:fillRect/>
                      </a:stretch>
                    </p:blipFill>
                    <p:spPr>
                      <a:xfrm>
                        <a:off x="495300" y="3695700"/>
                        <a:ext cx="9207500" cy="15748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linds(horizontal)">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linds(horizontal)">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352234" y="836676"/>
            <a:ext cx="11373168" cy="2414524"/>
            <a:chOff x="389255" y="2564892"/>
            <a:chExt cx="11373168" cy="2414524"/>
          </a:xfrm>
        </p:grpSpPr>
        <p:sp>
          <p:nvSpPr>
            <p:cNvPr id="15" name="圆角矩形 14"/>
            <p:cNvSpPr/>
            <p:nvPr>
              <p:custDataLst>
                <p:tags r:id="rId2"/>
              </p:custDataLst>
            </p:nvPr>
          </p:nvSpPr>
          <p:spPr>
            <a:xfrm>
              <a:off x="389255" y="2677922"/>
              <a:ext cx="11373168" cy="2301494"/>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graphicFrame>
        <p:nvGraphicFramePr>
          <p:cNvPr id="2" name="对象 1"/>
          <p:cNvGraphicFramePr>
            <a:graphicFrameLocks noChangeAspect="1"/>
          </p:cNvGraphicFramePr>
          <p:nvPr>
            <p:extLst>
              <p:ext uri="{D42A27DB-BD31-4B8C-83A1-F6EECF244321}">
                <p14:modId xmlns:p14="http://schemas.microsoft.com/office/powerpoint/2010/main" val="546199672"/>
              </p:ext>
            </p:extLst>
          </p:nvPr>
        </p:nvGraphicFramePr>
        <p:xfrm>
          <a:off x="339471" y="137795"/>
          <a:ext cx="11480800" cy="584200"/>
        </p:xfrm>
        <a:graphic>
          <a:graphicData uri="http://schemas.openxmlformats.org/presentationml/2006/ole">
            <mc:AlternateContent xmlns:mc="http://schemas.openxmlformats.org/markup-compatibility/2006">
              <mc:Choice xmlns:v="urn:schemas-microsoft-com:vml" Requires="v">
                <p:oleObj spid="_x0000_s3116" name="Document" r:id="rId9" imgW="11497045" imgH="593425" progId="Word.Document.8">
                  <p:embed/>
                </p:oleObj>
              </mc:Choice>
              <mc:Fallback>
                <p:oleObj name="Document" r:id="rId9" imgW="11497045" imgH="593425" progId="Word.Document.8">
                  <p:embed/>
                  <p:pic>
                    <p:nvPicPr>
                      <p:cNvPr id="0" name=""/>
                      <p:cNvPicPr/>
                      <p:nvPr/>
                    </p:nvPicPr>
                    <p:blipFill>
                      <a:blip r:embed="rId10"/>
                      <a:stretch>
                        <a:fillRect/>
                      </a:stretch>
                    </p:blipFill>
                    <p:spPr>
                      <a:xfrm>
                        <a:off x="339471" y="137795"/>
                        <a:ext cx="11480800" cy="5842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82719658"/>
              </p:ext>
            </p:extLst>
          </p:nvPr>
        </p:nvGraphicFramePr>
        <p:xfrm>
          <a:off x="549148" y="1230630"/>
          <a:ext cx="10693400" cy="1181100"/>
        </p:xfrm>
        <a:graphic>
          <a:graphicData uri="http://schemas.openxmlformats.org/presentationml/2006/ole">
            <mc:AlternateContent xmlns:mc="http://schemas.openxmlformats.org/markup-compatibility/2006">
              <mc:Choice xmlns:v="urn:schemas-microsoft-com:vml" Requires="v">
                <p:oleObj spid="_x0000_s3117" name="Document" r:id="rId12" imgW="10698954" imgH="1186851" progId="Word.Document.8">
                  <p:embed/>
                </p:oleObj>
              </mc:Choice>
              <mc:Fallback>
                <p:oleObj name="Document" r:id="rId12" imgW="10698954" imgH="1186851" progId="Word.Document.8">
                  <p:embed/>
                  <p:pic>
                    <p:nvPicPr>
                      <p:cNvPr id="0" name=""/>
                      <p:cNvPicPr/>
                      <p:nvPr/>
                    </p:nvPicPr>
                    <p:blipFill>
                      <a:blip r:embed="rId13"/>
                      <a:stretch>
                        <a:fillRect/>
                      </a:stretch>
                    </p:blipFill>
                    <p:spPr>
                      <a:xfrm>
                        <a:off x="549148" y="1230630"/>
                        <a:ext cx="10693400" cy="11811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93562168"/>
              </p:ext>
            </p:extLst>
          </p:nvPr>
        </p:nvGraphicFramePr>
        <p:xfrm>
          <a:off x="508000" y="2285365"/>
          <a:ext cx="11480800" cy="787400"/>
        </p:xfrm>
        <a:graphic>
          <a:graphicData uri="http://schemas.openxmlformats.org/presentationml/2006/ole">
            <mc:AlternateContent xmlns:mc="http://schemas.openxmlformats.org/markup-compatibility/2006">
              <mc:Choice xmlns:v="urn:schemas-microsoft-com:vml" Requires="v">
                <p:oleObj spid="_x0000_s3118" name="Document" r:id="rId15" imgW="11497045" imgH="791114" progId="Word.Document.8">
                  <p:embed/>
                </p:oleObj>
              </mc:Choice>
              <mc:Fallback>
                <p:oleObj name="Document" r:id="rId15" imgW="11497045" imgH="791114" progId="Word.Document.8">
                  <p:embed/>
                  <p:pic>
                    <p:nvPicPr>
                      <p:cNvPr id="0" name=""/>
                      <p:cNvPicPr/>
                      <p:nvPr/>
                    </p:nvPicPr>
                    <p:blipFill>
                      <a:blip r:embed="rId16"/>
                      <a:stretch>
                        <a:fillRect/>
                      </a:stretch>
                    </p:blipFill>
                    <p:spPr>
                      <a:xfrm>
                        <a:off x="508000" y="2285365"/>
                        <a:ext cx="11480800" cy="787400"/>
                      </a:xfrm>
                      <a:prstGeom prst="rect">
                        <a:avLst/>
                      </a:prstGeom>
                    </p:spPr>
                  </p:pic>
                </p:oleObj>
              </mc:Fallback>
            </mc:AlternateContent>
          </a:graphicData>
        </a:graphic>
      </p:graphicFrame>
    </p:spTree>
    <p:extLst>
      <p:ext uri="{BB962C8B-B14F-4D97-AF65-F5344CB8AC3E}">
        <p14:creationId xmlns:p14="http://schemas.microsoft.com/office/powerpoint/2010/main" val="2977620093"/>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linds(horizont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1"/>
            </p:custDataLst>
          </p:nvPr>
        </p:nvSpPr>
        <p:spPr>
          <a:xfrm>
            <a:off x="0" y="0"/>
            <a:ext cx="12192000" cy="6858000"/>
          </a:xfrm>
          <a:prstGeom prst="rect">
            <a:avLst/>
          </a:prstGeom>
          <a:solidFill>
            <a:srgbClr val="9BBB59">
              <a:lumMod val="75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7" name="圆角矩形 6"/>
          <p:cNvSpPr/>
          <p:nvPr/>
        </p:nvSpPr>
        <p:spPr>
          <a:xfrm>
            <a:off x="658902" y="1772445"/>
            <a:ext cx="10837698" cy="3600798"/>
          </a:xfrm>
          <a:prstGeom prst="roundRect">
            <a:avLst>
              <a:gd name="adj" fmla="val 1925"/>
            </a:avLst>
          </a:prstGeom>
          <a:pattFill prst="smGrid">
            <a:fgClr>
              <a:schemeClr val="bg1">
                <a:lumMod val="95000"/>
              </a:schemeClr>
            </a:fgClr>
            <a:bgClr>
              <a:schemeClr val="bg1"/>
            </a:bgClr>
          </a:pattFill>
          <a:ln>
            <a:noFill/>
          </a:ln>
          <a:effectLst>
            <a:outerShdw blurRad="762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p>
        </p:txBody>
      </p:sp>
      <p:sp>
        <p:nvSpPr>
          <p:cNvPr id="8" name="矩形 7"/>
          <p:cNvSpPr/>
          <p:nvPr/>
        </p:nvSpPr>
        <p:spPr>
          <a:xfrm>
            <a:off x="1044073" y="2110295"/>
            <a:ext cx="10180563" cy="3017236"/>
          </a:xfrm>
          <a:prstGeom prst="rect">
            <a:avLst/>
          </a:prstGeom>
        </p:spPr>
        <p:txBody>
          <a:bodyPr>
            <a:spAutoFit/>
          </a:bodyPr>
          <a:lstStyle/>
          <a:p>
            <a:pPr algn="just">
              <a:lnSpc>
                <a:spcPct val="150000"/>
              </a:lnSpc>
              <a:spcAft>
                <a:spcPts val="0"/>
              </a:spcAft>
              <a:tabLst>
                <a:tab pos="2430780" algn="l"/>
              </a:tabLst>
            </a:pPr>
            <a:r>
              <a:rPr lang="en-US" altLang="zh-CN" sz="2600" b="1" kern="100">
                <a:latin typeface="Times New Roman"/>
                <a:cs typeface="Courier New"/>
              </a:rPr>
              <a:t>1.</a:t>
            </a:r>
            <a:r>
              <a:rPr lang="zh-CN" altLang="zh-CN" sz="2600" b="1" kern="100" dirty="0">
                <a:latin typeface="Times New Roman"/>
                <a:cs typeface="Times New Roman"/>
              </a:rPr>
              <a:t>由直线的点斜式、斜截式、两点式、截距式方程去分母、移项就可以转化为直线的一般式方程</a:t>
            </a:r>
            <a:r>
              <a:rPr lang="en-US" altLang="zh-CN" sz="2600" b="1" kern="100" dirty="0">
                <a:latin typeface="Times New Roman"/>
                <a:cs typeface="Courier New"/>
              </a:rPr>
              <a:t>(</a:t>
            </a:r>
            <a:r>
              <a:rPr lang="zh-CN" altLang="zh-CN" sz="2600" b="1" kern="100" dirty="0">
                <a:latin typeface="Times New Roman"/>
                <a:cs typeface="Times New Roman"/>
              </a:rPr>
              <a:t>化为一般式方程后原方程的限制条件就消失了</a:t>
            </a:r>
            <a:r>
              <a:rPr lang="en-US" altLang="zh-CN" sz="2600" b="1" kern="100" dirty="0">
                <a:latin typeface="Times New Roman"/>
                <a:cs typeface="Courier New"/>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2.</a:t>
            </a:r>
            <a:r>
              <a:rPr lang="zh-CN" altLang="zh-CN" sz="2600" b="1" kern="100" dirty="0">
                <a:latin typeface="Times New Roman"/>
                <a:cs typeface="Times New Roman"/>
              </a:rPr>
              <a:t>反过来，也可以由直线的一般式方程化为斜截式、截距式方程，注意斜截式、截距式方程的适用条件</a:t>
            </a:r>
            <a:r>
              <a:rPr lang="en-US" altLang="zh-CN" sz="2600" b="1" kern="100" dirty="0">
                <a:latin typeface="Times New Roman"/>
                <a:cs typeface="Courier New"/>
              </a:rPr>
              <a:t>.</a:t>
            </a:r>
            <a:endParaRPr lang="zh-CN" altLang="zh-CN" sz="1050" kern="100" dirty="0">
              <a:effectLst/>
              <a:latin typeface="宋体"/>
              <a:cs typeface="Courier New"/>
            </a:endParaRPr>
          </a:p>
        </p:txBody>
      </p:sp>
      <p:grpSp>
        <p:nvGrpSpPr>
          <p:cNvPr id="3" name="组合 2"/>
          <p:cNvGrpSpPr/>
          <p:nvPr/>
        </p:nvGrpSpPr>
        <p:grpSpPr>
          <a:xfrm>
            <a:off x="964565" y="1484630"/>
            <a:ext cx="2387600" cy="530860"/>
            <a:chOff x="1519" y="1318"/>
            <a:chExt cx="3760" cy="836"/>
          </a:xfrm>
        </p:grpSpPr>
        <p:sp>
          <p:nvSpPr>
            <p:cNvPr id="5" name="梯形 4"/>
            <p:cNvSpPr/>
            <p:nvPr>
              <p:custDataLst>
                <p:tags r:id="rId2"/>
              </p:custDataLst>
            </p:nvPr>
          </p:nvSpPr>
          <p:spPr>
            <a:xfrm rot="10800000">
              <a:off x="1519" y="1318"/>
              <a:ext cx="3761" cy="836"/>
            </a:xfrm>
            <a:prstGeom prst="trapezoid">
              <a:avLst/>
            </a:prstGeom>
            <a:solidFill>
              <a:srgbClr val="9BBB59">
                <a:lumMod val="50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9" name="TextBox 8"/>
            <p:cNvSpPr txBox="1"/>
            <p:nvPr>
              <p:custDataLst>
                <p:tags r:id="rId3"/>
              </p:custDataLst>
            </p:nvPr>
          </p:nvSpPr>
          <p:spPr>
            <a:xfrm>
              <a:off x="1776" y="1431"/>
              <a:ext cx="3207" cy="630"/>
            </a:xfrm>
            <a:prstGeom prst="rect">
              <a:avLst/>
            </a:prstGeom>
            <a:noFill/>
          </p:spPr>
          <p:txBody>
            <a:bodyPr wrap="square" lIns="0" tIns="0" rIns="0" bIns="0" rtlCol="0" anchor="ctr">
              <a:noAutofit/>
            </a:bodyPr>
            <a:lstStyle/>
            <a:p>
              <a:pPr algn="ctr">
                <a:lnSpc>
                  <a:spcPts val="3000"/>
                </a:lnSpc>
              </a:pPr>
              <a:r>
                <a:rPr lang="zh-CN" altLang="en-US" sz="2800" dirty="0" smtClean="0">
                  <a:solidFill>
                    <a:prstClr val="white"/>
                  </a:solidFill>
                  <a:ea typeface="微软雅黑" panose="020B0503020204020204" pitchFamily="34" charset="-122"/>
                  <a:sym typeface="Arial" panose="020B0604020202020204" pitchFamily="34" charset="0"/>
                </a:rPr>
                <a:t>思维升华</a:t>
              </a:r>
            </a:p>
          </p:txBody>
        </p:sp>
      </p:grpSp>
    </p:spTree>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268892" y="716427"/>
            <a:ext cx="11423713" cy="1216743"/>
          </a:xfrm>
          <a:prstGeom prst="rect">
            <a:avLst/>
          </a:prstGeom>
        </p:spPr>
        <p:txBody>
          <a:bodyPr>
            <a:spAutoFit/>
          </a:bodyPr>
          <a:lstStyle/>
          <a:p>
            <a:pPr algn="just">
              <a:lnSpc>
                <a:spcPct val="150000"/>
              </a:lnSpc>
              <a:spcAft>
                <a:spcPts val="0"/>
              </a:spcAft>
              <a:tabLst>
                <a:tab pos="2430780" algn="l"/>
              </a:tabLst>
            </a:pPr>
            <a:r>
              <a:rPr lang="zh-CN" altLang="zh-CN" sz="2600" b="1" kern="100">
                <a:latin typeface="Times New Roman"/>
                <a:cs typeface="Times New Roman"/>
              </a:rPr>
              <a:t>将直线的方程</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6</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作如下转换：</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(1)</a:t>
            </a:r>
            <a:r>
              <a:rPr lang="zh-CN" altLang="zh-CN" sz="2600" b="1" kern="100" dirty="0">
                <a:latin typeface="Times New Roman"/>
                <a:cs typeface="Times New Roman"/>
              </a:rPr>
              <a:t>化成斜截式，并指出它们的斜率与在</a:t>
            </a:r>
            <a:r>
              <a:rPr lang="en-US" altLang="zh-CN" sz="2600" b="1" i="1" kern="100" dirty="0">
                <a:latin typeface="Times New Roman"/>
                <a:cs typeface="Courier New"/>
              </a:rPr>
              <a:t>y</a:t>
            </a:r>
            <a:r>
              <a:rPr lang="zh-CN" altLang="zh-CN" sz="2600" b="1" kern="100" dirty="0">
                <a:latin typeface="Times New Roman"/>
                <a:cs typeface="Times New Roman"/>
              </a:rPr>
              <a:t>轴上的截距</a:t>
            </a:r>
            <a:r>
              <a:rPr lang="en-US" altLang="zh-CN" sz="2600" b="1" kern="100" dirty="0">
                <a:latin typeface="Times New Roman"/>
                <a:cs typeface="Courier New"/>
              </a:rPr>
              <a:t>.</a:t>
            </a:r>
            <a:endParaRPr lang="zh-CN" altLang="zh-CN" sz="1050" kern="100" dirty="0">
              <a:effectLst/>
              <a:latin typeface="宋体"/>
              <a:cs typeface="Courier New"/>
            </a:endParaRPr>
          </a:p>
        </p:txBody>
      </p:sp>
      <p:sp>
        <p:nvSpPr>
          <p:cNvPr id="3" name="五边形 2"/>
          <p:cNvSpPr/>
          <p:nvPr/>
        </p:nvSpPr>
        <p:spPr>
          <a:xfrm>
            <a:off x="0" y="297570"/>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255811" y="277622"/>
            <a:ext cx="948301" cy="400110"/>
          </a:xfrm>
          <a:prstGeom prst="rect">
            <a:avLst/>
          </a:prstGeom>
          <a:noFill/>
        </p:spPr>
        <p:txBody>
          <a:bodyPr wrap="square" rtlCol="0">
            <a:spAutoFit/>
          </a:bodyPr>
          <a:lstStyle/>
          <a:p>
            <a:pPr defTabSz="914400"/>
            <a:r>
              <a:rPr kumimoji="1" lang="zh-CN" altLang="en-US" sz="2000" b="1" dirty="0" smtClean="0">
                <a:solidFill>
                  <a:prstClr val="white"/>
                </a:solidFill>
                <a:latin typeface="微软雅黑" pitchFamily="34" charset="-122"/>
                <a:ea typeface="微软雅黑" pitchFamily="34" charset="-122"/>
              </a:rPr>
              <a:t>训练</a:t>
            </a:r>
            <a:r>
              <a:rPr kumimoji="1" lang="en-US" altLang="zh-CN" sz="2000" b="1" dirty="0" smtClean="0">
                <a:solidFill>
                  <a:prstClr val="white"/>
                </a:solidFill>
                <a:latin typeface="微软雅黑" pitchFamily="34" charset="-122"/>
                <a:ea typeface="微软雅黑" pitchFamily="34" charset="-122"/>
              </a:rPr>
              <a:t>1</a:t>
            </a:r>
            <a:endParaRPr kumimoji="1" lang="zh-CN" altLang="en-US" sz="2000" b="1" dirty="0">
              <a:solidFill>
                <a:prstClr val="white"/>
              </a:solidFill>
              <a:latin typeface="微软雅黑" pitchFamily="34" charset="-122"/>
              <a:ea typeface="微软雅黑" pitchFamily="34" charset="-122"/>
            </a:endParaRPr>
          </a:p>
        </p:txBody>
      </p:sp>
      <p:grpSp>
        <p:nvGrpSpPr>
          <p:cNvPr id="7" name="组合 6"/>
          <p:cNvGrpSpPr/>
          <p:nvPr/>
        </p:nvGrpSpPr>
        <p:grpSpPr>
          <a:xfrm>
            <a:off x="389255" y="2120519"/>
            <a:ext cx="11373168" cy="2820670"/>
            <a:chOff x="389255" y="2564892"/>
            <a:chExt cx="11373168" cy="2820670"/>
          </a:xfrm>
        </p:grpSpPr>
        <p:sp>
          <p:nvSpPr>
            <p:cNvPr id="5" name="圆角矩形 4"/>
            <p:cNvSpPr/>
            <p:nvPr>
              <p:custDataLst>
                <p:tags r:id="rId2"/>
              </p:custDataLst>
            </p:nvPr>
          </p:nvSpPr>
          <p:spPr>
            <a:xfrm>
              <a:off x="389255" y="2677922"/>
              <a:ext cx="11373168" cy="2707640"/>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 name="矩形 5"/>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9" name="图片 8"/>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sp>
        <p:nvSpPr>
          <p:cNvPr id="19" name="矩形 18"/>
          <p:cNvSpPr/>
          <p:nvPr/>
        </p:nvSpPr>
        <p:spPr>
          <a:xfrm>
            <a:off x="551176" y="2406148"/>
            <a:ext cx="11087744"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将原方程移项，得</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6</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graphicFrame>
        <p:nvGraphicFramePr>
          <p:cNvPr id="8" name="对象 7"/>
          <p:cNvGraphicFramePr>
            <a:graphicFrameLocks noChangeAspect="1"/>
          </p:cNvGraphicFramePr>
          <p:nvPr>
            <p:extLst>
              <p:ext uri="{D42A27DB-BD31-4B8C-83A1-F6EECF244321}">
                <p14:modId xmlns:p14="http://schemas.microsoft.com/office/powerpoint/2010/main" val="1260455124"/>
              </p:ext>
            </p:extLst>
          </p:nvPr>
        </p:nvGraphicFramePr>
        <p:xfrm>
          <a:off x="625856" y="3085846"/>
          <a:ext cx="11480800" cy="787400"/>
        </p:xfrm>
        <a:graphic>
          <a:graphicData uri="http://schemas.openxmlformats.org/presentationml/2006/ole">
            <mc:AlternateContent xmlns:mc="http://schemas.openxmlformats.org/markup-compatibility/2006">
              <mc:Choice xmlns:v="urn:schemas-microsoft-com:vml" Requires="v">
                <p:oleObj spid="_x0000_s4126" name="Document" r:id="rId9" imgW="11497045" imgH="791114" progId="Word.Document.8">
                  <p:embed/>
                </p:oleObj>
              </mc:Choice>
              <mc:Fallback>
                <p:oleObj name="Document" r:id="rId9" imgW="11497045" imgH="791114" progId="Word.Document.8">
                  <p:embed/>
                  <p:pic>
                    <p:nvPicPr>
                      <p:cNvPr id="0" name=""/>
                      <p:cNvPicPr/>
                      <p:nvPr/>
                    </p:nvPicPr>
                    <p:blipFill>
                      <a:blip r:embed="rId10"/>
                      <a:stretch>
                        <a:fillRect/>
                      </a:stretch>
                    </p:blipFill>
                    <p:spPr>
                      <a:xfrm>
                        <a:off x="625856" y="3085846"/>
                        <a:ext cx="11480800" cy="787400"/>
                      </a:xfrm>
                      <a:prstGeom prst="rect">
                        <a:avLst/>
                      </a:prstGeom>
                    </p:spPr>
                  </p:pic>
                </p:oleObj>
              </mc:Fallback>
            </mc:AlternateContent>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val="771919088"/>
              </p:ext>
            </p:extLst>
          </p:nvPr>
        </p:nvGraphicFramePr>
        <p:xfrm>
          <a:off x="613156" y="3860800"/>
          <a:ext cx="11480800" cy="787400"/>
        </p:xfrm>
        <a:graphic>
          <a:graphicData uri="http://schemas.openxmlformats.org/presentationml/2006/ole">
            <mc:AlternateContent xmlns:mc="http://schemas.openxmlformats.org/markup-compatibility/2006">
              <mc:Choice xmlns:v="urn:schemas-microsoft-com:vml" Requires="v">
                <p:oleObj spid="_x0000_s4127" name="Document" r:id="rId12" imgW="11497045" imgH="791114" progId="Word.Document.8">
                  <p:embed/>
                </p:oleObj>
              </mc:Choice>
              <mc:Fallback>
                <p:oleObj name="Document" r:id="rId12" imgW="11497045" imgH="791114" progId="Word.Document.8">
                  <p:embed/>
                  <p:pic>
                    <p:nvPicPr>
                      <p:cNvPr id="0" name=""/>
                      <p:cNvPicPr/>
                      <p:nvPr/>
                    </p:nvPicPr>
                    <p:blipFill>
                      <a:blip r:embed="rId13"/>
                      <a:stretch>
                        <a:fillRect/>
                      </a:stretch>
                    </p:blipFill>
                    <p:spPr>
                      <a:xfrm>
                        <a:off x="613156" y="3860800"/>
                        <a:ext cx="11480800" cy="7874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linds(horizontal)">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blinds(horizontal)">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24473" y="175895"/>
            <a:ext cx="11537950" cy="616579"/>
          </a:xfrm>
          <a:prstGeom prst="rect">
            <a:avLst/>
          </a:prstGeom>
        </p:spPr>
        <p:txBody>
          <a:bodyPr>
            <a:spAutoFit/>
          </a:bodyPr>
          <a:lstStyle/>
          <a:p>
            <a:pPr algn="just">
              <a:lnSpc>
                <a:spcPct val="150000"/>
              </a:lnSpc>
              <a:spcAft>
                <a:spcPts val="0"/>
              </a:spcAft>
              <a:tabLst>
                <a:tab pos="2430780" algn="l"/>
              </a:tabLst>
            </a:pPr>
            <a:r>
              <a:rPr lang="en-US" altLang="zh-CN" sz="2600" b="1" kern="100">
                <a:latin typeface="Times New Roman"/>
                <a:cs typeface="Courier New"/>
              </a:rPr>
              <a:t>(2)</a:t>
            </a:r>
            <a:r>
              <a:rPr lang="zh-CN" altLang="zh-CN" sz="2600" b="1" kern="100" dirty="0">
                <a:latin typeface="Times New Roman"/>
                <a:cs typeface="Times New Roman"/>
              </a:rPr>
              <a:t>化成截距式，并指出它在</a:t>
            </a:r>
            <a:r>
              <a:rPr lang="en-US" altLang="zh-CN" sz="2600" b="1" i="1" kern="100" dirty="0">
                <a:latin typeface="Times New Roman"/>
                <a:cs typeface="Courier New"/>
              </a:rPr>
              <a:t>x</a:t>
            </a:r>
            <a:r>
              <a:rPr lang="zh-CN" altLang="zh-CN" sz="2600" b="1" kern="100" dirty="0">
                <a:latin typeface="Times New Roman"/>
                <a:cs typeface="Times New Roman"/>
              </a:rPr>
              <a:t>轴、</a:t>
            </a:r>
            <a:r>
              <a:rPr lang="en-US" altLang="zh-CN" sz="2600" b="1" i="1" kern="100" dirty="0">
                <a:latin typeface="Times New Roman"/>
                <a:cs typeface="Courier New"/>
              </a:rPr>
              <a:t>y</a:t>
            </a:r>
            <a:r>
              <a:rPr lang="zh-CN" altLang="zh-CN" sz="2600" b="1" kern="100" dirty="0">
                <a:latin typeface="Times New Roman"/>
                <a:cs typeface="Times New Roman"/>
              </a:rPr>
              <a:t>轴上的截距</a:t>
            </a:r>
            <a:r>
              <a:rPr lang="en-US" altLang="zh-CN" sz="2600" b="1" kern="100" dirty="0">
                <a:latin typeface="Times New Roman"/>
                <a:cs typeface="Courier New"/>
              </a:rPr>
              <a:t>.</a:t>
            </a:r>
            <a:endParaRPr lang="zh-CN" altLang="zh-CN" sz="1050" kern="100" dirty="0">
              <a:effectLst/>
              <a:latin typeface="宋体"/>
              <a:cs typeface="Courier New"/>
            </a:endParaRPr>
          </a:p>
        </p:txBody>
      </p:sp>
      <p:grpSp>
        <p:nvGrpSpPr>
          <p:cNvPr id="11" name="组合 10"/>
          <p:cNvGrpSpPr/>
          <p:nvPr/>
        </p:nvGrpSpPr>
        <p:grpSpPr>
          <a:xfrm>
            <a:off x="326961" y="1052703"/>
            <a:ext cx="11373168" cy="2147189"/>
            <a:chOff x="389255" y="2564892"/>
            <a:chExt cx="11373168" cy="2147189"/>
          </a:xfrm>
        </p:grpSpPr>
        <p:sp>
          <p:nvSpPr>
            <p:cNvPr id="15" name="圆角矩形 14"/>
            <p:cNvSpPr/>
            <p:nvPr>
              <p:custDataLst>
                <p:tags r:id="rId2"/>
              </p:custDataLst>
            </p:nvPr>
          </p:nvSpPr>
          <p:spPr>
            <a:xfrm>
              <a:off x="389255" y="2677922"/>
              <a:ext cx="11373168" cy="2034159"/>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graphicFrame>
        <p:nvGraphicFramePr>
          <p:cNvPr id="2" name="对象 1"/>
          <p:cNvGraphicFramePr>
            <a:graphicFrameLocks noChangeAspect="1"/>
          </p:cNvGraphicFramePr>
          <p:nvPr>
            <p:extLst>
              <p:ext uri="{D42A27DB-BD31-4B8C-83A1-F6EECF244321}">
                <p14:modId xmlns:p14="http://schemas.microsoft.com/office/powerpoint/2010/main" val="204793997"/>
              </p:ext>
            </p:extLst>
          </p:nvPr>
        </p:nvGraphicFramePr>
        <p:xfrm>
          <a:off x="460502" y="1370965"/>
          <a:ext cx="11188700" cy="990600"/>
        </p:xfrm>
        <a:graphic>
          <a:graphicData uri="http://schemas.openxmlformats.org/presentationml/2006/ole">
            <mc:AlternateContent xmlns:mc="http://schemas.openxmlformats.org/markup-compatibility/2006">
              <mc:Choice xmlns:v="urn:schemas-microsoft-com:vml" Requires="v">
                <p:oleObj spid="_x0000_s5150" name="Document" r:id="rId9" imgW="11194519" imgH="989162" progId="Word.Document.8">
                  <p:embed/>
                </p:oleObj>
              </mc:Choice>
              <mc:Fallback>
                <p:oleObj name="Document" r:id="rId9" imgW="11194519" imgH="989162" progId="Word.Document.8">
                  <p:embed/>
                  <p:pic>
                    <p:nvPicPr>
                      <p:cNvPr id="0" name=""/>
                      <p:cNvPicPr/>
                      <p:nvPr/>
                    </p:nvPicPr>
                    <p:blipFill>
                      <a:blip r:embed="rId10"/>
                      <a:stretch>
                        <a:fillRect/>
                      </a:stretch>
                    </p:blipFill>
                    <p:spPr>
                      <a:xfrm>
                        <a:off x="460502" y="1370965"/>
                        <a:ext cx="11188700" cy="9906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680140631"/>
              </p:ext>
            </p:extLst>
          </p:nvPr>
        </p:nvGraphicFramePr>
        <p:xfrm>
          <a:off x="466598" y="2298700"/>
          <a:ext cx="11480800" cy="584200"/>
        </p:xfrm>
        <a:graphic>
          <a:graphicData uri="http://schemas.openxmlformats.org/presentationml/2006/ole">
            <mc:AlternateContent xmlns:mc="http://schemas.openxmlformats.org/markup-compatibility/2006">
              <mc:Choice xmlns:v="urn:schemas-microsoft-com:vml" Requires="v">
                <p:oleObj spid="_x0000_s5151" name="Document" r:id="rId12" imgW="11497045" imgH="593425" progId="Word.Document.8">
                  <p:embed/>
                </p:oleObj>
              </mc:Choice>
              <mc:Fallback>
                <p:oleObj name="Document" r:id="rId12" imgW="11497045" imgH="593425" progId="Word.Document.8">
                  <p:embed/>
                  <p:pic>
                    <p:nvPicPr>
                      <p:cNvPr id="0" name=""/>
                      <p:cNvPicPr/>
                      <p:nvPr/>
                    </p:nvPicPr>
                    <p:blipFill>
                      <a:blip r:embed="rId13"/>
                      <a:stretch>
                        <a:fillRect/>
                      </a:stretch>
                    </p:blipFill>
                    <p:spPr>
                      <a:xfrm>
                        <a:off x="466598" y="2298700"/>
                        <a:ext cx="11480800" cy="584200"/>
                      </a:xfrm>
                      <a:prstGeom prst="rect">
                        <a:avLst/>
                      </a:prstGeom>
                    </p:spPr>
                  </p:pic>
                </p:oleObj>
              </mc:Fallback>
            </mc:AlternateContent>
          </a:graphicData>
        </a:graphic>
      </p:graphicFrame>
      <p:pic>
        <p:nvPicPr>
          <p:cNvPr id="12" name="返回">
            <a:hlinkClick r:id="rId14" action="ppaction://hlinksldjump"/>
          </p:cNvPr>
          <p:cNvPicPr>
            <a:picLocks noChangeAspect="1"/>
          </p:cNvPicPr>
          <p:nvPr/>
        </p:nvPicPr>
        <p:blipFill>
          <a:blip r:embed="rId15" cstate="print">
            <a:extLst>
              <a:ext uri="{28A0092B-C50C-407E-A947-70E740481C1C}">
                <a14:useLocalDpi xmlns:a14="http://schemas.microsoft.com/office/drawing/2010/main" val="0"/>
              </a:ext>
            </a:extLst>
          </a:blip>
          <a:stretch>
            <a:fillRect/>
          </a:stretch>
        </p:blipFill>
        <p:spPr>
          <a:xfrm>
            <a:off x="11239498" y="6327667"/>
            <a:ext cx="952502" cy="399289"/>
          </a:xfrm>
          <a:prstGeom prst="rect">
            <a:avLst/>
          </a:prstGeom>
        </p:spPr>
      </p:pic>
    </p:spTree>
    <p:extLst>
      <p:ext uri="{BB962C8B-B14F-4D97-AF65-F5344CB8AC3E}">
        <p14:creationId xmlns:p14="http://schemas.microsoft.com/office/powerpoint/2010/main" val="3840170452"/>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 name="矩形 1"/>
          <p:cNvSpPr/>
          <p:nvPr>
            <p:custDataLst>
              <p:tags r:id="rId1"/>
            </p:custDataLst>
          </p:nvPr>
        </p:nvSpPr>
        <p:spPr>
          <a:xfrm flipV="1">
            <a:off x="0" y="1988820"/>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alpha val="93000"/>
                </a:srgbClr>
              </a:solidFill>
              <a:latin typeface="微软雅黑" panose="020B0503020204020204" pitchFamily="34" charset="-122"/>
            </a:endParaRPr>
          </a:p>
        </p:txBody>
      </p:sp>
      <p:sp>
        <p:nvSpPr>
          <p:cNvPr id="22" name="标题 24"/>
          <p:cNvSpPr txBox="1"/>
          <p:nvPr>
            <p:custDataLst>
              <p:tags r:id="rId2"/>
            </p:custDataLst>
          </p:nvPr>
        </p:nvSpPr>
        <p:spPr>
          <a:xfrm>
            <a:off x="121205" y="3552190"/>
            <a:ext cx="12108692" cy="918845"/>
          </a:xfrm>
          <a:prstGeom prst="rect">
            <a:avLst/>
          </a:prstGeom>
        </p:spPr>
        <p:txBody>
          <a:bodyPr vert="horz" lIns="91419" tIns="45709" rIns="91419" bIns="45709" rtlCol="0" anchor="ctr">
            <a:noAutofit/>
          </a:bodyPr>
          <a:lst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defRPr/>
            </a:pPr>
            <a:r>
              <a:rPr lang="zh-CN" altLang="en-US" sz="4800" b="1">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利用直线的一般式方程解决平行、垂直问题</a:t>
            </a:r>
            <a:endParaRPr lang="zh-CN" altLang="zh-CN" sz="48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矩形 23"/>
          <p:cNvSpPr/>
          <p:nvPr>
            <p:custDataLst>
              <p:tags r:id="rId3"/>
            </p:custDataLst>
          </p:nvPr>
        </p:nvSpPr>
        <p:spPr>
          <a:xfrm>
            <a:off x="199771" y="2564130"/>
            <a:ext cx="2151380" cy="501015"/>
          </a:xfrm>
          <a:prstGeom prst="rect">
            <a:avLst/>
          </a:prstGeom>
          <a:solidFill>
            <a:srgbClr val="77933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3600" dirty="0" smtClean="0">
                <a:solidFill>
                  <a:prstClr val="white"/>
                </a:solidFill>
                <a:latin typeface="微软雅黑" panose="020B0503020204020204" pitchFamily="34" charset="-122"/>
                <a:ea typeface="微软雅黑" panose="020B0503020204020204" pitchFamily="34" charset="-122"/>
              </a:rPr>
              <a:t>二</a:t>
            </a:r>
            <a:endParaRPr lang="zh-CN" altLang="en-US" sz="360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87452" y="395141"/>
            <a:ext cx="11537950" cy="1216743"/>
          </a:xfrm>
          <a:prstGeom prst="rect">
            <a:avLst/>
          </a:prstGeom>
        </p:spPr>
        <p:txBody>
          <a:bodyPr>
            <a:spAutoFit/>
          </a:bodyPr>
          <a:lstStyle/>
          <a:p>
            <a:pPr marL="355600" indent="-355600" algn="just">
              <a:lnSpc>
                <a:spcPct val="150000"/>
              </a:lnSpc>
              <a:spcAft>
                <a:spcPts val="0"/>
              </a:spcAft>
              <a:tabLst>
                <a:tab pos="2430780" algn="l"/>
              </a:tabLst>
            </a:pPr>
            <a:r>
              <a:rPr lang="zh-CN" altLang="zh-CN" sz="2600" b="1" kern="100" dirty="0" smtClean="0">
                <a:solidFill>
                  <a:srgbClr val="0000FF"/>
                </a:solidFill>
                <a:latin typeface="Arial"/>
                <a:ea typeface="黑体"/>
                <a:cs typeface="Arial"/>
              </a:rPr>
              <a:t>探究</a:t>
            </a:r>
            <a:r>
              <a:rPr lang="en-US" altLang="zh-CN" sz="2600" b="1" kern="100" dirty="0">
                <a:solidFill>
                  <a:srgbClr val="0000FF"/>
                </a:solidFill>
                <a:latin typeface="Arial"/>
                <a:ea typeface="黑体"/>
                <a:cs typeface="Courier New"/>
              </a:rPr>
              <a:t>3</a:t>
            </a:r>
            <a:r>
              <a:rPr lang="en-US" altLang="zh-CN" sz="2600" b="1" kern="100" dirty="0">
                <a:solidFill>
                  <a:srgbClr val="0000FF"/>
                </a:solidFill>
                <a:latin typeface="Times New Roman"/>
                <a:cs typeface="Courier New"/>
              </a:rPr>
              <a:t> </a:t>
            </a:r>
            <a:r>
              <a:rPr lang="zh-CN" altLang="zh-CN" sz="2600" b="1" kern="100" dirty="0">
                <a:latin typeface="Times New Roman"/>
                <a:cs typeface="Times New Roman"/>
              </a:rPr>
              <a:t>已知直线</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i="1" kern="100" dirty="0">
                <a:latin typeface="Times New Roman"/>
                <a:cs typeface="Courier New"/>
              </a:rPr>
              <a:t>A</a:t>
            </a:r>
            <a:r>
              <a:rPr lang="en-US" altLang="zh-CN" sz="2600" b="1" kern="100" baseline="-25000" dirty="0">
                <a:latin typeface="Times New Roman"/>
                <a:cs typeface="Courier New"/>
              </a:rPr>
              <a:t>1</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B</a:t>
            </a:r>
            <a:r>
              <a:rPr lang="en-US" altLang="zh-CN" sz="2600" b="1" kern="100" baseline="-25000" dirty="0">
                <a:latin typeface="Times New Roman"/>
                <a:cs typeface="Courier New"/>
              </a:rPr>
              <a:t>1</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i="1" kern="100" dirty="0">
                <a:latin typeface="Times New Roman"/>
                <a:cs typeface="Courier New"/>
              </a:rPr>
              <a:t>C</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A</a:t>
            </a:r>
            <a:r>
              <a:rPr lang="en-US" altLang="zh-CN" sz="2600" b="1" kern="100" baseline="-25000" dirty="0">
                <a:latin typeface="Times New Roman"/>
                <a:cs typeface="Courier New"/>
              </a:rPr>
              <a:t>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B</a:t>
            </a:r>
            <a:r>
              <a:rPr lang="en-US" altLang="zh-CN" sz="2600" b="1" kern="100" baseline="-25000" dirty="0">
                <a:latin typeface="Times New Roman"/>
                <a:cs typeface="Courier New"/>
              </a:rPr>
              <a:t>2</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i="1" kern="100" dirty="0">
                <a:latin typeface="Times New Roman"/>
                <a:cs typeface="Courier New"/>
              </a:rPr>
              <a:t>C</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若</a:t>
            </a:r>
            <a:r>
              <a:rPr lang="en-US" altLang="zh-CN" sz="2600" b="1" i="1" kern="100" dirty="0">
                <a:latin typeface="Times New Roman"/>
                <a:cs typeface="Courier New"/>
              </a:rPr>
              <a:t>B</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i="1" kern="100" dirty="0">
                <a:latin typeface="Times New Roman"/>
                <a:cs typeface="Courier New"/>
              </a:rPr>
              <a:t>B</a:t>
            </a:r>
            <a:r>
              <a:rPr lang="en-US" altLang="zh-CN" sz="2600" b="1" kern="100" baseline="-25000" dirty="0">
                <a:latin typeface="Times New Roman"/>
                <a:cs typeface="Courier New"/>
              </a:rPr>
              <a:t>2</a:t>
            </a:r>
            <a:r>
              <a:rPr lang="en-US" altLang="zh-CN" sz="2600" b="1" kern="100" dirty="0">
                <a:latin typeface="宋体"/>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，则由</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en-US" altLang="zh-CN" sz="2600" b="1" kern="100" dirty="0">
                <a:latin typeface="宋体"/>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en-US" altLang="zh-CN" sz="2600" b="1" kern="100" dirty="0">
                <a:latin typeface="宋体"/>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可得什么结论？</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442421010"/>
              </p:ext>
            </p:extLst>
          </p:nvPr>
        </p:nvGraphicFramePr>
        <p:xfrm>
          <a:off x="661924" y="1752092"/>
          <a:ext cx="8077200" cy="787400"/>
        </p:xfrm>
        <a:graphic>
          <a:graphicData uri="http://schemas.openxmlformats.org/presentationml/2006/ole">
            <mc:AlternateContent xmlns:mc="http://schemas.openxmlformats.org/markup-compatibility/2006">
              <mc:Choice xmlns:v="urn:schemas-microsoft-com:vml" Requires="v">
                <p:oleObj spid="_x0000_s6202" name="Document" r:id="rId4" imgW="8071524" imgH="793855" progId="Word.Document.8">
                  <p:embed/>
                </p:oleObj>
              </mc:Choice>
              <mc:Fallback>
                <p:oleObj name="Document" r:id="rId4" imgW="8071524" imgH="793855" progId="Word.Document.8">
                  <p:embed/>
                  <p:pic>
                    <p:nvPicPr>
                      <p:cNvPr id="0" name=""/>
                      <p:cNvPicPr/>
                      <p:nvPr/>
                    </p:nvPicPr>
                    <p:blipFill>
                      <a:blip r:embed="rId5"/>
                      <a:stretch>
                        <a:fillRect/>
                      </a:stretch>
                    </p:blipFill>
                    <p:spPr>
                      <a:xfrm>
                        <a:off x="661924" y="1752092"/>
                        <a:ext cx="8077200" cy="787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398579496"/>
              </p:ext>
            </p:extLst>
          </p:nvPr>
        </p:nvGraphicFramePr>
        <p:xfrm>
          <a:off x="663956" y="2679700"/>
          <a:ext cx="11480800" cy="584200"/>
        </p:xfrm>
        <a:graphic>
          <a:graphicData uri="http://schemas.openxmlformats.org/presentationml/2006/ole">
            <mc:AlternateContent xmlns:mc="http://schemas.openxmlformats.org/markup-compatibility/2006">
              <mc:Choice xmlns:v="urn:schemas-microsoft-com:vml" Requires="v">
                <p:oleObj spid="_x0000_s6203" name="Document" r:id="rId7" imgW="11497045" imgH="593425" progId="Word.Document.8">
                  <p:embed/>
                </p:oleObj>
              </mc:Choice>
              <mc:Fallback>
                <p:oleObj name="Document" r:id="rId7" imgW="11497045" imgH="593425" progId="Word.Document.8">
                  <p:embed/>
                  <p:pic>
                    <p:nvPicPr>
                      <p:cNvPr id="0" name=""/>
                      <p:cNvPicPr/>
                      <p:nvPr/>
                    </p:nvPicPr>
                    <p:blipFill>
                      <a:blip r:embed="rId8"/>
                      <a:stretch>
                        <a:fillRect/>
                      </a:stretch>
                    </p:blipFill>
                    <p:spPr>
                      <a:xfrm>
                        <a:off x="663956" y="2679700"/>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4100185726"/>
              </p:ext>
            </p:extLst>
          </p:nvPr>
        </p:nvGraphicFramePr>
        <p:xfrm>
          <a:off x="685800" y="3352800"/>
          <a:ext cx="11328400" cy="774700"/>
        </p:xfrm>
        <a:graphic>
          <a:graphicData uri="http://schemas.openxmlformats.org/presentationml/2006/ole">
            <mc:AlternateContent xmlns:mc="http://schemas.openxmlformats.org/markup-compatibility/2006">
              <mc:Choice xmlns:v="urn:schemas-microsoft-com:vml" Requires="v">
                <p:oleObj spid="_x0000_s6204" name="Document" r:id="rId9" imgW="11482499" imgH="792415" progId="Word.Document.8">
                  <p:embed/>
                </p:oleObj>
              </mc:Choice>
              <mc:Fallback>
                <p:oleObj name="Document" r:id="rId9" imgW="11482499" imgH="792415" progId="Word.Document.8">
                  <p:embed/>
                  <p:pic>
                    <p:nvPicPr>
                      <p:cNvPr id="0" name=""/>
                      <p:cNvPicPr/>
                      <p:nvPr/>
                    </p:nvPicPr>
                    <p:blipFill>
                      <a:blip r:embed="rId10"/>
                      <a:stretch>
                        <a:fillRect/>
                      </a:stretch>
                    </p:blipFill>
                    <p:spPr>
                      <a:xfrm>
                        <a:off x="685800" y="3352800"/>
                        <a:ext cx="11328400" cy="7747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909782700"/>
              </p:ext>
            </p:extLst>
          </p:nvPr>
        </p:nvGraphicFramePr>
        <p:xfrm>
          <a:off x="625729" y="4318000"/>
          <a:ext cx="11480800" cy="584200"/>
        </p:xfrm>
        <a:graphic>
          <a:graphicData uri="http://schemas.openxmlformats.org/presentationml/2006/ole">
            <mc:AlternateContent xmlns:mc="http://schemas.openxmlformats.org/markup-compatibility/2006">
              <mc:Choice xmlns:v="urn:schemas-microsoft-com:vml" Requires="v">
                <p:oleObj spid="_x0000_s6205" name="Document" r:id="rId12" imgW="11497045" imgH="593425" progId="Word.Document.8">
                  <p:embed/>
                </p:oleObj>
              </mc:Choice>
              <mc:Fallback>
                <p:oleObj name="Document" r:id="rId12" imgW="11497045" imgH="593425" progId="Word.Document.8">
                  <p:embed/>
                  <p:pic>
                    <p:nvPicPr>
                      <p:cNvPr id="0" name=""/>
                      <p:cNvPicPr/>
                      <p:nvPr/>
                    </p:nvPicPr>
                    <p:blipFill>
                      <a:blip r:embed="rId13"/>
                      <a:stretch>
                        <a:fillRect/>
                      </a:stretch>
                    </p:blipFill>
                    <p:spPr>
                      <a:xfrm>
                        <a:off x="625729" y="4318000"/>
                        <a:ext cx="11480800" cy="5842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87452" y="369741"/>
            <a:ext cx="11537950" cy="616579"/>
          </a:xfrm>
          <a:prstGeom prst="rect">
            <a:avLst/>
          </a:prstGeom>
        </p:spPr>
        <p:txBody>
          <a:bodyPr>
            <a:spAutoFit/>
          </a:bodyPr>
          <a:lstStyle/>
          <a:p>
            <a:pPr algn="just">
              <a:lnSpc>
                <a:spcPct val="150000"/>
              </a:lnSpc>
              <a:spcAft>
                <a:spcPts val="0"/>
              </a:spcAft>
              <a:tabLst>
                <a:tab pos="2430780" algn="l"/>
              </a:tabLst>
            </a:pPr>
            <a:r>
              <a:rPr lang="zh-CN" altLang="zh-CN" sz="2600" b="1" kern="100">
                <a:solidFill>
                  <a:srgbClr val="0000FF"/>
                </a:solidFill>
                <a:latin typeface="Arial"/>
                <a:ea typeface="黑体"/>
                <a:cs typeface="Arial"/>
              </a:rPr>
              <a:t>探究</a:t>
            </a:r>
            <a:r>
              <a:rPr lang="en-US" altLang="zh-CN" sz="2600" b="1" kern="100" dirty="0">
                <a:solidFill>
                  <a:srgbClr val="0000FF"/>
                </a:solidFill>
                <a:latin typeface="Arial"/>
                <a:ea typeface="黑体"/>
                <a:cs typeface="Courier New"/>
              </a:rPr>
              <a:t>4</a:t>
            </a:r>
            <a:r>
              <a:rPr lang="en-US" altLang="zh-CN" sz="2600" b="1" kern="100" dirty="0">
                <a:solidFill>
                  <a:srgbClr val="0000FF"/>
                </a:solidFill>
                <a:latin typeface="Times New Roman"/>
                <a:cs typeface="Courier New"/>
              </a:rPr>
              <a:t> </a:t>
            </a:r>
            <a:r>
              <a:rPr lang="zh-CN" altLang="zh-CN" sz="2600" b="1" kern="100" dirty="0">
                <a:latin typeface="Times New Roman"/>
                <a:cs typeface="Times New Roman"/>
              </a:rPr>
              <a:t>在探究</a:t>
            </a:r>
            <a:r>
              <a:rPr lang="en-US" altLang="zh-CN" sz="2600" b="1" kern="100" dirty="0">
                <a:latin typeface="Times New Roman"/>
                <a:cs typeface="Courier New"/>
              </a:rPr>
              <a:t>3</a:t>
            </a:r>
            <a:r>
              <a:rPr lang="zh-CN" altLang="zh-CN" sz="2600" b="1" kern="100" dirty="0">
                <a:latin typeface="Times New Roman"/>
                <a:cs typeface="Times New Roman"/>
              </a:rPr>
              <a:t>中，若</a:t>
            </a:r>
            <a:r>
              <a:rPr lang="en-US" altLang="zh-CN" sz="2600" b="1" i="1" kern="100" dirty="0">
                <a:latin typeface="Times New Roman"/>
                <a:cs typeface="Courier New"/>
              </a:rPr>
              <a:t>B</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，则由</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en-US" altLang="zh-CN" sz="2600" b="1" kern="100" dirty="0">
                <a:latin typeface="宋体"/>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en-US" altLang="zh-CN" sz="2600" b="1" kern="100" dirty="0">
                <a:latin typeface="宋体"/>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可得什么结论？</a:t>
            </a:r>
            <a:endParaRPr lang="zh-CN" altLang="zh-CN" sz="1050" kern="100" dirty="0">
              <a:effectLst/>
              <a:latin typeface="宋体"/>
              <a:cs typeface="Courier New"/>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3475545775"/>
              </p:ext>
            </p:extLst>
          </p:nvPr>
        </p:nvGraphicFramePr>
        <p:xfrm>
          <a:off x="469900" y="1206500"/>
          <a:ext cx="11328400" cy="774700"/>
        </p:xfrm>
        <a:graphic>
          <a:graphicData uri="http://schemas.openxmlformats.org/presentationml/2006/ole">
            <mc:AlternateContent xmlns:mc="http://schemas.openxmlformats.org/markup-compatibility/2006">
              <mc:Choice xmlns:v="urn:schemas-microsoft-com:vml" Requires="v">
                <p:oleObj spid="_x0000_s7213" name="Document" r:id="rId4" imgW="11482499" imgH="792415" progId="Word.Document.8">
                  <p:embed/>
                </p:oleObj>
              </mc:Choice>
              <mc:Fallback>
                <p:oleObj name="Document" r:id="rId4" imgW="11482499" imgH="792415" progId="Word.Document.8">
                  <p:embed/>
                  <p:pic>
                    <p:nvPicPr>
                      <p:cNvPr id="0" name=""/>
                      <p:cNvPicPr/>
                      <p:nvPr/>
                    </p:nvPicPr>
                    <p:blipFill>
                      <a:blip r:embed="rId5"/>
                      <a:stretch>
                        <a:fillRect/>
                      </a:stretch>
                    </p:blipFill>
                    <p:spPr>
                      <a:xfrm>
                        <a:off x="469900" y="1206500"/>
                        <a:ext cx="11328400" cy="7747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1419409136"/>
              </p:ext>
            </p:extLst>
          </p:nvPr>
        </p:nvGraphicFramePr>
        <p:xfrm>
          <a:off x="486029" y="2082800"/>
          <a:ext cx="11480800" cy="584200"/>
        </p:xfrm>
        <a:graphic>
          <a:graphicData uri="http://schemas.openxmlformats.org/presentationml/2006/ole">
            <mc:AlternateContent xmlns:mc="http://schemas.openxmlformats.org/markup-compatibility/2006">
              <mc:Choice xmlns:v="urn:schemas-microsoft-com:vml" Requires="v">
                <p:oleObj spid="_x0000_s7214" name="Document" r:id="rId7" imgW="11497045" imgH="593425" progId="Word.Document.8">
                  <p:embed/>
                </p:oleObj>
              </mc:Choice>
              <mc:Fallback>
                <p:oleObj name="Document" r:id="rId7" imgW="11497045" imgH="593425" progId="Word.Document.8">
                  <p:embed/>
                  <p:pic>
                    <p:nvPicPr>
                      <p:cNvPr id="0" name=""/>
                      <p:cNvPicPr/>
                      <p:nvPr/>
                    </p:nvPicPr>
                    <p:blipFill>
                      <a:blip r:embed="rId8"/>
                      <a:stretch>
                        <a:fillRect/>
                      </a:stretch>
                    </p:blipFill>
                    <p:spPr>
                      <a:xfrm>
                        <a:off x="486029" y="2082800"/>
                        <a:ext cx="11480800" cy="5842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619908356"/>
              </p:ext>
            </p:extLst>
          </p:nvPr>
        </p:nvGraphicFramePr>
        <p:xfrm>
          <a:off x="520700" y="2743200"/>
          <a:ext cx="11328400" cy="774700"/>
        </p:xfrm>
        <a:graphic>
          <a:graphicData uri="http://schemas.openxmlformats.org/presentationml/2006/ole">
            <mc:AlternateContent xmlns:mc="http://schemas.openxmlformats.org/markup-compatibility/2006">
              <mc:Choice xmlns:v="urn:schemas-microsoft-com:vml" Requires="v">
                <p:oleObj spid="_x0000_s7215" name="Document" r:id="rId9" imgW="11482499" imgH="792415" progId="Word.Document.8">
                  <p:embed/>
                </p:oleObj>
              </mc:Choice>
              <mc:Fallback>
                <p:oleObj name="Document" r:id="rId9" imgW="11482499" imgH="792415" progId="Word.Document.8">
                  <p:embed/>
                  <p:pic>
                    <p:nvPicPr>
                      <p:cNvPr id="0" name=""/>
                      <p:cNvPicPr/>
                      <p:nvPr/>
                    </p:nvPicPr>
                    <p:blipFill>
                      <a:blip r:embed="rId10"/>
                      <a:stretch>
                        <a:fillRect/>
                      </a:stretch>
                    </p:blipFill>
                    <p:spPr>
                      <a:xfrm>
                        <a:off x="520700" y="2743200"/>
                        <a:ext cx="11328400" cy="774700"/>
                      </a:xfrm>
                      <a:prstGeom prst="rect">
                        <a:avLst/>
                      </a:prstGeom>
                    </p:spPr>
                  </p:pic>
                </p:oleObj>
              </mc:Fallback>
            </mc:AlternateContent>
          </a:graphicData>
        </a:graphic>
      </p:graphicFrame>
    </p:spTree>
    <p:extLst>
      <p:ext uri="{BB962C8B-B14F-4D97-AF65-F5344CB8AC3E}">
        <p14:creationId xmlns:p14="http://schemas.microsoft.com/office/powerpoint/2010/main" val="3770037398"/>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blinds(horizontal)">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1"/>
            </p:custDataLst>
          </p:nvPr>
        </p:nvSpPr>
        <p:spPr>
          <a:xfrm>
            <a:off x="786905" y="0"/>
            <a:ext cx="1259395" cy="1701208"/>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extBox 8"/>
          <p:cNvSpPr txBox="1"/>
          <p:nvPr>
            <p:custDataLst>
              <p:tags r:id="rId2"/>
            </p:custDataLst>
          </p:nvPr>
        </p:nvSpPr>
        <p:spPr>
          <a:xfrm>
            <a:off x="610626" y="1039501"/>
            <a:ext cx="1611952" cy="384175"/>
          </a:xfrm>
          <a:prstGeom prst="rect">
            <a:avLst/>
          </a:prstGeom>
          <a:noFill/>
        </p:spPr>
        <p:txBody>
          <a:bodyPr wrap="square" lIns="0" tIns="0" rIns="0" bIns="0" rtlCol="0" anchor="ctr">
            <a:spAutoFit/>
          </a:bodyPr>
          <a:lstStyle/>
          <a:p>
            <a:pPr algn="ctr">
              <a:lnSpc>
                <a:spcPts val="3000"/>
              </a:lnSpc>
            </a:pPr>
            <a:r>
              <a:rPr lang="zh-CN" altLang="en-US" sz="2000" dirty="0" smtClean="0">
                <a:solidFill>
                  <a:prstClr val="white"/>
                </a:solidFill>
                <a:ea typeface="微软雅黑" panose="020B0503020204020204" pitchFamily="34" charset="-122"/>
              </a:rPr>
              <a:t>课标要求</a:t>
            </a:r>
            <a:endParaRPr lang="zh-CN" altLang="en-US" sz="2000" dirty="0">
              <a:solidFill>
                <a:prstClr val="white"/>
              </a:solidFill>
              <a:ea typeface="微软雅黑" panose="020B0503020204020204" pitchFamily="34" charset="-122"/>
              <a:sym typeface="Arial" panose="020B0604020202020204" pitchFamily="34" charset="0"/>
            </a:endParaRPr>
          </a:p>
        </p:txBody>
      </p:sp>
      <p:sp>
        <p:nvSpPr>
          <p:cNvPr id="3" name="矩形 2"/>
          <p:cNvSpPr/>
          <p:nvPr>
            <p:custDataLst>
              <p:tags r:id="rId3"/>
            </p:custDataLst>
          </p:nvPr>
        </p:nvSpPr>
        <p:spPr>
          <a:xfrm>
            <a:off x="829931" y="1777111"/>
            <a:ext cx="10620268" cy="1216743"/>
          </a:xfrm>
          <a:prstGeom prst="rect">
            <a:avLst/>
          </a:prstGeom>
        </p:spPr>
        <p:txBody>
          <a:bodyPr wrap="square">
            <a:spAutoFit/>
          </a:bodyPr>
          <a:lstStyle/>
          <a:p>
            <a:pPr algn="just">
              <a:lnSpc>
                <a:spcPct val="150000"/>
              </a:lnSpc>
              <a:spcAft>
                <a:spcPts val="0"/>
              </a:spcAft>
              <a:tabLst>
                <a:tab pos="2430780" algn="l"/>
              </a:tabLst>
            </a:pPr>
            <a:r>
              <a:rPr lang="en-US" altLang="zh-CN" sz="2600" b="1" kern="100">
                <a:latin typeface="Times New Roman"/>
                <a:cs typeface="Courier New"/>
              </a:rPr>
              <a:t>1.</a:t>
            </a:r>
            <a:r>
              <a:rPr lang="zh-CN" altLang="en-US" sz="2600" b="1" kern="100" dirty="0">
                <a:latin typeface="Times New Roman"/>
                <a:cs typeface="Courier New"/>
              </a:rPr>
              <a:t>根据确定直线位置的几何要素，探索并掌握直线方程的一般式</a:t>
            </a:r>
            <a:r>
              <a:rPr lang="en-US" altLang="zh-CN" sz="2600" b="1" kern="100" dirty="0">
                <a:latin typeface="Times New Roman"/>
                <a:cs typeface="Courier New"/>
              </a:rPr>
              <a:t>. </a:t>
            </a:r>
          </a:p>
          <a:p>
            <a:pPr algn="just">
              <a:lnSpc>
                <a:spcPct val="150000"/>
              </a:lnSpc>
              <a:spcAft>
                <a:spcPts val="0"/>
              </a:spcAft>
              <a:tabLst>
                <a:tab pos="2430780" algn="l"/>
              </a:tabLst>
            </a:pPr>
            <a:r>
              <a:rPr lang="en-US" altLang="zh-CN" sz="2600" b="1" kern="100" dirty="0">
                <a:latin typeface="Times New Roman"/>
                <a:cs typeface="Courier New"/>
              </a:rPr>
              <a:t>2.</a:t>
            </a:r>
            <a:r>
              <a:rPr lang="zh-CN" altLang="en-US" sz="2600" b="1" kern="100" dirty="0">
                <a:latin typeface="Times New Roman"/>
                <a:cs typeface="Courier New"/>
              </a:rPr>
              <a:t>会进行直线方程的五种形式间的转化</a:t>
            </a:r>
            <a:r>
              <a:rPr lang="en-US" altLang="zh-CN" sz="2600" b="1" kern="100" dirty="0">
                <a:latin typeface="Times New Roman"/>
                <a:cs typeface="Courier New"/>
              </a:rPr>
              <a:t>.</a:t>
            </a: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custDataLst>
              <p:tags r:id="rId1"/>
            </p:custDataLst>
          </p:nvPr>
        </p:nvSpPr>
        <p:spPr>
          <a:xfrm>
            <a:off x="0" y="0"/>
            <a:ext cx="12189600" cy="653508"/>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更多2018年PPT下载：http://www.ppt20.com/u/739134/"/>
          <p:cNvSpPr>
            <a:spLocks noChangeArrowheads="1"/>
          </p:cNvSpPr>
          <p:nvPr/>
        </p:nvSpPr>
        <p:spPr bwMode="auto">
          <a:xfrm>
            <a:off x="263271" y="65769"/>
            <a:ext cx="252095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00000"/>
              </a:lnSpc>
            </a:pPr>
            <a:r>
              <a:rPr lang="zh-CN" altLang="en-US" sz="2800" b="1" dirty="0">
                <a:solidFill>
                  <a:schemeClr val="bg1"/>
                </a:solidFill>
                <a:latin typeface="微软雅黑" panose="020B0503020204020204" pitchFamily="34" charset="-122"/>
                <a:ea typeface="微软雅黑" panose="020B0503020204020204" pitchFamily="34" charset="-122"/>
              </a:rPr>
              <a:t>知识梳理</a:t>
            </a:r>
          </a:p>
        </p:txBody>
      </p:sp>
      <p:sp>
        <p:nvSpPr>
          <p:cNvPr id="8" name="矩形 7"/>
          <p:cNvSpPr/>
          <p:nvPr/>
        </p:nvSpPr>
        <p:spPr>
          <a:xfrm>
            <a:off x="237173" y="830078"/>
            <a:ext cx="11537950" cy="616579"/>
          </a:xfrm>
          <a:prstGeom prst="rect">
            <a:avLst/>
          </a:prstGeom>
        </p:spPr>
        <p:txBody>
          <a:bodyPr>
            <a:spAutoFit/>
          </a:bodyPr>
          <a:lstStyle/>
          <a:p>
            <a:pPr algn="just">
              <a:lnSpc>
                <a:spcPct val="150000"/>
              </a:lnSpc>
              <a:spcAft>
                <a:spcPts val="0"/>
              </a:spcAft>
              <a:tabLst>
                <a:tab pos="2430780" algn="l"/>
              </a:tabLst>
            </a:pPr>
            <a:r>
              <a:rPr lang="zh-CN" altLang="zh-CN" sz="2600" b="1" kern="100">
                <a:latin typeface="Times New Roman"/>
                <a:cs typeface="Times New Roman"/>
              </a:rPr>
              <a:t>设直线</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i="1" kern="100" dirty="0">
                <a:latin typeface="Times New Roman"/>
                <a:cs typeface="Courier New"/>
              </a:rPr>
              <a:t>A</a:t>
            </a:r>
            <a:r>
              <a:rPr lang="en-US" altLang="zh-CN" sz="2600" b="1" kern="100" baseline="-25000" dirty="0">
                <a:latin typeface="Times New Roman"/>
                <a:cs typeface="Courier New"/>
              </a:rPr>
              <a:t>1</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B</a:t>
            </a:r>
            <a:r>
              <a:rPr lang="en-US" altLang="zh-CN" sz="2600" b="1" kern="100" baseline="-25000" dirty="0">
                <a:latin typeface="Times New Roman"/>
                <a:cs typeface="Courier New"/>
              </a:rPr>
              <a:t>1</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i="1" kern="100" dirty="0">
                <a:latin typeface="Times New Roman"/>
                <a:cs typeface="Courier New"/>
              </a:rPr>
              <a:t>C</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A</a:t>
            </a:r>
            <a:r>
              <a:rPr lang="en-US" altLang="zh-CN" sz="2600" b="1" kern="100" baseline="-25000" dirty="0">
                <a:latin typeface="Times New Roman"/>
                <a:cs typeface="Courier New"/>
              </a:rPr>
              <a:t>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B</a:t>
            </a:r>
            <a:r>
              <a:rPr lang="en-US" altLang="zh-CN" sz="2600" b="1" kern="100" baseline="-25000" dirty="0">
                <a:latin typeface="Times New Roman"/>
                <a:cs typeface="Courier New"/>
              </a:rPr>
              <a:t>2</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i="1" kern="100" dirty="0">
                <a:latin typeface="Times New Roman"/>
                <a:cs typeface="Courier New"/>
              </a:rPr>
              <a:t>C</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effectLst/>
              <a:latin typeface="宋体"/>
              <a:cs typeface="Courier New"/>
            </a:endParaRPr>
          </a:p>
        </p:txBody>
      </p:sp>
      <p:sp>
        <p:nvSpPr>
          <p:cNvPr id="5" name="矩形 4"/>
          <p:cNvSpPr/>
          <p:nvPr/>
        </p:nvSpPr>
        <p:spPr>
          <a:xfrm>
            <a:off x="370492" y="1528959"/>
            <a:ext cx="11423713" cy="692497"/>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Times New Roman"/>
                <a:cs typeface="Courier New"/>
              </a:rPr>
              <a:t>(1)</a:t>
            </a:r>
            <a:r>
              <a:rPr lang="zh-CN" altLang="zh-CN" sz="2600" b="1" kern="100" dirty="0">
                <a:latin typeface="Times New Roman"/>
                <a:cs typeface="Times New Roman"/>
              </a:rPr>
              <a:t>平行的充要条件</a:t>
            </a:r>
            <a:r>
              <a:rPr lang="zh-CN" altLang="zh-CN" sz="2600" b="1" kern="100" dirty="0" smtClean="0">
                <a:latin typeface="Times New Roman"/>
                <a:cs typeface="Times New Roman"/>
              </a:rPr>
              <a:t>是</a:t>
            </a:r>
            <a:r>
              <a:rPr lang="en-US" altLang="zh-CN" sz="2600" b="1" kern="100" dirty="0" smtClean="0">
                <a:latin typeface="Times New Roman"/>
                <a:ea typeface="宋体"/>
                <a:cs typeface="Times New Roman"/>
                <a:sym typeface="Times New Roman"/>
              </a:rPr>
              <a:t>________________________________ </a:t>
            </a:r>
            <a:r>
              <a:rPr lang="en-US" altLang="zh-CN" sz="2600" b="1" kern="100" dirty="0" smtClean="0">
                <a:latin typeface="Times New Roman"/>
                <a:cs typeface="Courier New"/>
              </a:rPr>
              <a:t>(</a:t>
            </a:r>
            <a:r>
              <a:rPr lang="zh-CN" altLang="zh-CN" sz="2600" b="1" kern="100" dirty="0">
                <a:latin typeface="Times New Roman"/>
                <a:cs typeface="Times New Roman"/>
              </a:rPr>
              <a:t>或</a:t>
            </a:r>
            <a:r>
              <a:rPr lang="en-US" altLang="zh-CN" sz="2600" b="1" i="1" kern="100" dirty="0">
                <a:latin typeface="Times New Roman"/>
                <a:cs typeface="Courier New"/>
              </a:rPr>
              <a:t>A</a:t>
            </a:r>
            <a:r>
              <a:rPr lang="en-US" altLang="zh-CN" sz="2600" b="1" kern="100" baseline="-25000" dirty="0">
                <a:latin typeface="Times New Roman"/>
                <a:cs typeface="Courier New"/>
              </a:rPr>
              <a:t>1</a:t>
            </a:r>
            <a:r>
              <a:rPr lang="en-US" altLang="zh-CN" sz="2600" b="1" i="1" kern="100" dirty="0">
                <a:latin typeface="Times New Roman"/>
                <a:cs typeface="Courier New"/>
              </a:rPr>
              <a:t>C</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A</a:t>
            </a:r>
            <a:r>
              <a:rPr lang="en-US" altLang="zh-CN" sz="2600" b="1" kern="100" baseline="-25000" dirty="0">
                <a:latin typeface="Times New Roman"/>
                <a:cs typeface="Courier New"/>
              </a:rPr>
              <a:t>2</a:t>
            </a:r>
            <a:r>
              <a:rPr lang="en-US" altLang="zh-CN" sz="2600" b="1" i="1" kern="100" dirty="0">
                <a:latin typeface="Times New Roman"/>
                <a:cs typeface="Courier New"/>
              </a:rPr>
              <a:t>C</a:t>
            </a:r>
            <a:r>
              <a:rPr lang="en-US" altLang="zh-CN" sz="2600" b="1" kern="100" baseline="-25000" dirty="0">
                <a:latin typeface="Times New Roman"/>
                <a:cs typeface="Courier New"/>
              </a:rPr>
              <a:t>1</a:t>
            </a:r>
            <a:r>
              <a:rPr lang="en-US" altLang="zh-CN" sz="2600" b="1" kern="100" dirty="0">
                <a:latin typeface="宋体"/>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a:t>
            </a:r>
            <a:endParaRPr lang="zh-CN" altLang="zh-CN" sz="1050" kern="100" dirty="0">
              <a:effectLst/>
              <a:latin typeface="宋体"/>
              <a:cs typeface="Courier New"/>
            </a:endParaRPr>
          </a:p>
        </p:txBody>
      </p:sp>
      <p:sp>
        <p:nvSpPr>
          <p:cNvPr id="2" name="矩形 1"/>
          <p:cNvSpPr/>
          <p:nvPr/>
        </p:nvSpPr>
        <p:spPr>
          <a:xfrm>
            <a:off x="3979984" y="1611884"/>
            <a:ext cx="4708340" cy="492443"/>
          </a:xfrm>
          <a:prstGeom prst="rect">
            <a:avLst/>
          </a:prstGeom>
        </p:spPr>
        <p:txBody>
          <a:bodyPr wrap="none">
            <a:spAutoFit/>
          </a:bodyPr>
          <a:lstStyle/>
          <a:p>
            <a:r>
              <a:rPr lang="en-US" altLang="zh-CN" sz="2600" b="1" i="1" kern="100">
                <a:solidFill>
                  <a:srgbClr val="C00000"/>
                </a:solidFill>
                <a:latin typeface="Times New Roman"/>
                <a:ea typeface="宋体"/>
                <a:cs typeface="Courier New"/>
                <a:sym typeface="Times New Roman"/>
              </a:rPr>
              <a:t>A</a:t>
            </a:r>
            <a:r>
              <a:rPr lang="en-US" altLang="zh-CN" sz="2600" b="1" kern="100" baseline="-25000">
                <a:solidFill>
                  <a:srgbClr val="C00000"/>
                </a:solidFill>
                <a:latin typeface="Times New Roman"/>
                <a:ea typeface="宋体"/>
                <a:cs typeface="Courier New"/>
                <a:sym typeface="Times New Roman"/>
              </a:rPr>
              <a:t>1</a:t>
            </a:r>
            <a:r>
              <a:rPr lang="en-US" altLang="zh-CN" sz="2600" b="1" i="1" kern="100">
                <a:solidFill>
                  <a:srgbClr val="C00000"/>
                </a:solidFill>
                <a:latin typeface="Times New Roman"/>
                <a:ea typeface="宋体"/>
                <a:cs typeface="Courier New"/>
                <a:sym typeface="Times New Roman"/>
              </a:rPr>
              <a:t>B</a:t>
            </a:r>
            <a:r>
              <a:rPr lang="en-US" altLang="zh-CN" sz="2600" b="1" kern="100" baseline="-25000">
                <a:solidFill>
                  <a:srgbClr val="C00000"/>
                </a:solidFill>
                <a:latin typeface="Times New Roman"/>
                <a:ea typeface="宋体"/>
                <a:cs typeface="Courier New"/>
                <a:sym typeface="Times New Roman"/>
              </a:rPr>
              <a:t>2</a:t>
            </a:r>
            <a:r>
              <a:rPr lang="zh-CN" altLang="zh-CN" sz="2600" b="1" kern="100" dirty="0">
                <a:solidFill>
                  <a:srgbClr val="C00000"/>
                </a:solidFill>
                <a:latin typeface="Times New Roman"/>
                <a:ea typeface="宋体"/>
                <a:cs typeface="Times New Roman"/>
                <a:sym typeface="Times New Roman"/>
              </a:rPr>
              <a:t>－</a:t>
            </a:r>
            <a:r>
              <a:rPr lang="en-US" altLang="zh-CN" sz="2600" b="1" i="1" kern="100" dirty="0">
                <a:solidFill>
                  <a:srgbClr val="C00000"/>
                </a:solidFill>
                <a:latin typeface="Times New Roman"/>
                <a:ea typeface="宋体"/>
                <a:cs typeface="Courier New"/>
                <a:sym typeface="Times New Roman"/>
              </a:rPr>
              <a:t>A</a:t>
            </a:r>
            <a:r>
              <a:rPr lang="en-US" altLang="zh-CN" sz="2600" b="1" kern="100" baseline="-25000" dirty="0">
                <a:solidFill>
                  <a:srgbClr val="C00000"/>
                </a:solidFill>
                <a:latin typeface="Times New Roman"/>
                <a:ea typeface="宋体"/>
                <a:cs typeface="Courier New"/>
                <a:sym typeface="Times New Roman"/>
              </a:rPr>
              <a:t>2</a:t>
            </a:r>
            <a:r>
              <a:rPr lang="en-US" altLang="zh-CN" sz="2600" b="1" i="1" kern="100" dirty="0">
                <a:solidFill>
                  <a:srgbClr val="C00000"/>
                </a:solidFill>
                <a:latin typeface="Times New Roman"/>
                <a:ea typeface="宋体"/>
                <a:cs typeface="Courier New"/>
                <a:sym typeface="Times New Roman"/>
              </a:rPr>
              <a:t>B</a:t>
            </a:r>
            <a:r>
              <a:rPr lang="en-US" altLang="zh-CN" sz="2600" b="1" kern="100" baseline="-25000" dirty="0">
                <a:solidFill>
                  <a:srgbClr val="C00000"/>
                </a:solidFill>
                <a:latin typeface="Times New Roman"/>
                <a:ea typeface="宋体"/>
                <a:cs typeface="Courier New"/>
                <a:sym typeface="Times New Roman"/>
              </a:rPr>
              <a:t>1</a:t>
            </a:r>
            <a:r>
              <a:rPr lang="zh-CN" altLang="zh-CN" sz="2600" b="1" kern="100" dirty="0">
                <a:solidFill>
                  <a:srgbClr val="C00000"/>
                </a:solidFill>
                <a:latin typeface="Times New Roman"/>
                <a:ea typeface="宋体"/>
                <a:cs typeface="Times New Roman"/>
                <a:sym typeface="Times New Roman"/>
              </a:rPr>
              <a:t>＝</a:t>
            </a:r>
            <a:r>
              <a:rPr lang="en-US" altLang="zh-CN" sz="2600" b="1" kern="100" dirty="0">
                <a:solidFill>
                  <a:srgbClr val="C00000"/>
                </a:solidFill>
                <a:latin typeface="Times New Roman"/>
                <a:ea typeface="宋体"/>
                <a:cs typeface="Courier New"/>
                <a:sym typeface="Times New Roman"/>
              </a:rPr>
              <a:t>0</a:t>
            </a:r>
            <a:r>
              <a:rPr lang="zh-CN" altLang="zh-CN" sz="2600" b="1" kern="100" dirty="0">
                <a:solidFill>
                  <a:srgbClr val="C00000"/>
                </a:solidFill>
                <a:latin typeface="Times New Roman"/>
                <a:ea typeface="宋体"/>
                <a:cs typeface="Times New Roman"/>
                <a:sym typeface="Times New Roman"/>
              </a:rPr>
              <a:t>且</a:t>
            </a:r>
            <a:r>
              <a:rPr lang="en-US" altLang="zh-CN" sz="2600" b="1" i="1" kern="100" dirty="0">
                <a:solidFill>
                  <a:srgbClr val="C00000"/>
                </a:solidFill>
                <a:latin typeface="Times New Roman"/>
                <a:ea typeface="宋体"/>
                <a:cs typeface="Courier New"/>
                <a:sym typeface="Times New Roman"/>
              </a:rPr>
              <a:t>B</a:t>
            </a:r>
            <a:r>
              <a:rPr lang="en-US" altLang="zh-CN" sz="2600" b="1" kern="100" baseline="-25000" dirty="0">
                <a:solidFill>
                  <a:srgbClr val="C00000"/>
                </a:solidFill>
                <a:latin typeface="Times New Roman"/>
                <a:ea typeface="宋体"/>
                <a:cs typeface="Courier New"/>
                <a:sym typeface="Times New Roman"/>
              </a:rPr>
              <a:t>1</a:t>
            </a:r>
            <a:r>
              <a:rPr lang="en-US" altLang="zh-CN" sz="2600" b="1" i="1" kern="100" dirty="0">
                <a:solidFill>
                  <a:srgbClr val="C00000"/>
                </a:solidFill>
                <a:latin typeface="Times New Roman"/>
                <a:ea typeface="宋体"/>
                <a:cs typeface="Courier New"/>
                <a:sym typeface="Times New Roman"/>
              </a:rPr>
              <a:t>C</a:t>
            </a:r>
            <a:r>
              <a:rPr lang="en-US" altLang="zh-CN" sz="2600" b="1" kern="100" baseline="-25000" dirty="0">
                <a:solidFill>
                  <a:srgbClr val="C00000"/>
                </a:solidFill>
                <a:latin typeface="Times New Roman"/>
                <a:ea typeface="宋体"/>
                <a:cs typeface="Courier New"/>
                <a:sym typeface="Times New Roman"/>
              </a:rPr>
              <a:t>2</a:t>
            </a:r>
            <a:r>
              <a:rPr lang="zh-CN" altLang="zh-CN" sz="2600" b="1" kern="100" dirty="0">
                <a:solidFill>
                  <a:srgbClr val="C00000"/>
                </a:solidFill>
                <a:latin typeface="Times New Roman"/>
                <a:ea typeface="宋体"/>
                <a:cs typeface="Times New Roman"/>
                <a:sym typeface="Times New Roman"/>
              </a:rPr>
              <a:t>－</a:t>
            </a:r>
            <a:r>
              <a:rPr lang="en-US" altLang="zh-CN" sz="2600" b="1" i="1" kern="100" dirty="0">
                <a:solidFill>
                  <a:srgbClr val="C00000"/>
                </a:solidFill>
                <a:latin typeface="Times New Roman"/>
                <a:ea typeface="宋体"/>
                <a:cs typeface="Courier New"/>
                <a:sym typeface="Times New Roman"/>
              </a:rPr>
              <a:t>B</a:t>
            </a:r>
            <a:r>
              <a:rPr lang="en-US" altLang="zh-CN" sz="2600" b="1" kern="100" baseline="-25000" dirty="0">
                <a:solidFill>
                  <a:srgbClr val="C00000"/>
                </a:solidFill>
                <a:latin typeface="Times New Roman"/>
                <a:ea typeface="宋体"/>
                <a:cs typeface="Courier New"/>
                <a:sym typeface="Times New Roman"/>
              </a:rPr>
              <a:t>2</a:t>
            </a:r>
            <a:r>
              <a:rPr lang="en-US" altLang="zh-CN" sz="2600" b="1" i="1" kern="100" dirty="0">
                <a:solidFill>
                  <a:srgbClr val="C00000"/>
                </a:solidFill>
                <a:latin typeface="Times New Roman"/>
                <a:ea typeface="宋体"/>
                <a:cs typeface="Courier New"/>
                <a:sym typeface="Times New Roman"/>
              </a:rPr>
              <a:t>C</a:t>
            </a:r>
            <a:r>
              <a:rPr lang="en-US" altLang="zh-CN" sz="2600" b="1" kern="100" baseline="-25000" dirty="0">
                <a:solidFill>
                  <a:srgbClr val="C00000"/>
                </a:solidFill>
                <a:latin typeface="Times New Roman"/>
                <a:ea typeface="宋体"/>
                <a:cs typeface="Courier New"/>
                <a:sym typeface="Times New Roman"/>
              </a:rPr>
              <a:t>1</a:t>
            </a:r>
            <a:r>
              <a:rPr lang="en-US" altLang="zh-CN" sz="2600" b="1" kern="100" dirty="0">
                <a:solidFill>
                  <a:srgbClr val="C00000"/>
                </a:solidFill>
                <a:latin typeface="Times New Roman"/>
                <a:ea typeface="宋体"/>
                <a:cs typeface="Times New Roman"/>
                <a:sym typeface="Times New Roman"/>
              </a:rPr>
              <a:t>≠</a:t>
            </a:r>
            <a:r>
              <a:rPr lang="en-US" altLang="zh-CN" sz="2600" b="1" kern="100" dirty="0">
                <a:solidFill>
                  <a:srgbClr val="C00000"/>
                </a:solidFill>
                <a:latin typeface="Times New Roman"/>
                <a:ea typeface="宋体"/>
                <a:cs typeface="Courier New"/>
                <a:sym typeface="Times New Roman"/>
              </a:rPr>
              <a:t>0</a:t>
            </a:r>
            <a:endParaRPr lang="zh-CN" altLang="en-US" sz="2600" dirty="0">
              <a:solidFill>
                <a:srgbClr val="C00000"/>
              </a:solidFill>
              <a:latin typeface="Times New Roman"/>
              <a:ea typeface="宋体"/>
              <a:sym typeface="Times New Roman"/>
            </a:endParaRPr>
          </a:p>
        </p:txBody>
      </p:sp>
      <p:sp>
        <p:nvSpPr>
          <p:cNvPr id="7" name="矩形 6"/>
          <p:cNvSpPr/>
          <p:nvPr/>
        </p:nvSpPr>
        <p:spPr>
          <a:xfrm>
            <a:off x="352298" y="2310765"/>
            <a:ext cx="11423713" cy="616579"/>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Times New Roman"/>
                <a:cs typeface="Courier New"/>
              </a:rPr>
              <a:t>(2)</a:t>
            </a:r>
            <a:r>
              <a:rPr lang="zh-CN" altLang="zh-CN" sz="2600" b="1" kern="100" dirty="0">
                <a:latin typeface="Times New Roman"/>
                <a:cs typeface="Times New Roman"/>
              </a:rPr>
              <a:t>垂直的充要条件</a:t>
            </a:r>
            <a:r>
              <a:rPr lang="zh-CN" altLang="zh-CN" sz="2600" b="1" kern="100" dirty="0" smtClean="0">
                <a:latin typeface="Times New Roman"/>
                <a:cs typeface="Times New Roman"/>
              </a:rPr>
              <a:t>是</a:t>
            </a:r>
            <a:r>
              <a:rPr lang="en-US" altLang="zh-CN" sz="2600" b="1" kern="100" dirty="0" smtClean="0">
                <a:latin typeface="Times New Roman"/>
                <a:ea typeface="宋体"/>
                <a:cs typeface="Times New Roman"/>
                <a:sym typeface="Times New Roman"/>
              </a:rPr>
              <a:t>________________________</a:t>
            </a:r>
            <a:r>
              <a:rPr lang="en-US" altLang="zh-CN" sz="2600" b="1" kern="100" dirty="0" smtClean="0">
                <a:latin typeface="Times New Roman"/>
                <a:cs typeface="Courier New"/>
              </a:rPr>
              <a:t>.</a:t>
            </a:r>
            <a:endParaRPr lang="zh-CN" altLang="zh-CN" sz="1050" kern="100" dirty="0">
              <a:effectLst/>
              <a:latin typeface="宋体"/>
              <a:cs typeface="Courier New"/>
            </a:endParaRPr>
          </a:p>
        </p:txBody>
      </p:sp>
      <p:sp>
        <p:nvSpPr>
          <p:cNvPr id="3" name="矩形 2"/>
          <p:cNvSpPr/>
          <p:nvPr/>
        </p:nvSpPr>
        <p:spPr>
          <a:xfrm>
            <a:off x="4160222" y="2361565"/>
            <a:ext cx="2355132" cy="492443"/>
          </a:xfrm>
          <a:prstGeom prst="rect">
            <a:avLst/>
          </a:prstGeom>
        </p:spPr>
        <p:txBody>
          <a:bodyPr wrap="none">
            <a:spAutoFit/>
          </a:bodyPr>
          <a:lstStyle/>
          <a:p>
            <a:r>
              <a:rPr lang="en-US" altLang="zh-CN" sz="2600" b="1" i="1" kern="100">
                <a:solidFill>
                  <a:srgbClr val="C00000"/>
                </a:solidFill>
                <a:latin typeface="Times New Roman"/>
                <a:ea typeface="宋体"/>
                <a:cs typeface="Courier New"/>
                <a:sym typeface="Times New Roman"/>
              </a:rPr>
              <a:t>A</a:t>
            </a:r>
            <a:r>
              <a:rPr lang="en-US" altLang="zh-CN" sz="2600" b="1" kern="100" baseline="-25000">
                <a:solidFill>
                  <a:srgbClr val="C00000"/>
                </a:solidFill>
                <a:latin typeface="Times New Roman"/>
                <a:ea typeface="宋体"/>
                <a:cs typeface="Courier New"/>
                <a:sym typeface="Times New Roman"/>
              </a:rPr>
              <a:t>1</a:t>
            </a:r>
            <a:r>
              <a:rPr lang="en-US" altLang="zh-CN" sz="2600" b="1" i="1" kern="100">
                <a:solidFill>
                  <a:srgbClr val="C00000"/>
                </a:solidFill>
                <a:latin typeface="Times New Roman"/>
                <a:ea typeface="宋体"/>
                <a:cs typeface="Courier New"/>
                <a:sym typeface="Times New Roman"/>
              </a:rPr>
              <a:t>A</a:t>
            </a:r>
            <a:r>
              <a:rPr lang="en-US" altLang="zh-CN" sz="2600" b="1" kern="100" baseline="-25000">
                <a:solidFill>
                  <a:srgbClr val="C00000"/>
                </a:solidFill>
                <a:latin typeface="Times New Roman"/>
                <a:ea typeface="宋体"/>
                <a:cs typeface="Courier New"/>
                <a:sym typeface="Times New Roman"/>
              </a:rPr>
              <a:t>2</a:t>
            </a:r>
            <a:r>
              <a:rPr lang="zh-CN" altLang="zh-CN" sz="2600" b="1" kern="100" dirty="0">
                <a:solidFill>
                  <a:srgbClr val="C00000"/>
                </a:solidFill>
                <a:latin typeface="Times New Roman"/>
                <a:ea typeface="宋体"/>
                <a:cs typeface="Times New Roman"/>
                <a:sym typeface="Times New Roman"/>
              </a:rPr>
              <a:t>＋</a:t>
            </a:r>
            <a:r>
              <a:rPr lang="en-US" altLang="zh-CN" sz="2600" b="1" i="1" kern="100" dirty="0">
                <a:solidFill>
                  <a:srgbClr val="C00000"/>
                </a:solidFill>
                <a:latin typeface="Times New Roman"/>
                <a:ea typeface="宋体"/>
                <a:cs typeface="Courier New"/>
                <a:sym typeface="Times New Roman"/>
              </a:rPr>
              <a:t>B</a:t>
            </a:r>
            <a:r>
              <a:rPr lang="en-US" altLang="zh-CN" sz="2600" b="1" kern="100" baseline="-25000" dirty="0">
                <a:solidFill>
                  <a:srgbClr val="C00000"/>
                </a:solidFill>
                <a:latin typeface="Times New Roman"/>
                <a:ea typeface="宋体"/>
                <a:cs typeface="Courier New"/>
                <a:sym typeface="Times New Roman"/>
              </a:rPr>
              <a:t>1</a:t>
            </a:r>
            <a:r>
              <a:rPr lang="en-US" altLang="zh-CN" sz="2600" b="1" i="1" kern="100" dirty="0">
                <a:solidFill>
                  <a:srgbClr val="C00000"/>
                </a:solidFill>
                <a:latin typeface="Times New Roman"/>
                <a:ea typeface="宋体"/>
                <a:cs typeface="Courier New"/>
                <a:sym typeface="Times New Roman"/>
              </a:rPr>
              <a:t>B</a:t>
            </a:r>
            <a:r>
              <a:rPr lang="en-US" altLang="zh-CN" sz="2600" b="1" kern="100" baseline="-25000" dirty="0">
                <a:solidFill>
                  <a:srgbClr val="C00000"/>
                </a:solidFill>
                <a:latin typeface="Times New Roman"/>
                <a:ea typeface="宋体"/>
                <a:cs typeface="Courier New"/>
                <a:sym typeface="Times New Roman"/>
              </a:rPr>
              <a:t>2</a:t>
            </a:r>
            <a:r>
              <a:rPr lang="zh-CN" altLang="zh-CN" sz="2600" b="1" kern="100" dirty="0">
                <a:solidFill>
                  <a:srgbClr val="C00000"/>
                </a:solidFill>
                <a:latin typeface="Times New Roman"/>
                <a:ea typeface="宋体"/>
                <a:cs typeface="Times New Roman"/>
                <a:sym typeface="Times New Roman"/>
              </a:rPr>
              <a:t>＝</a:t>
            </a:r>
            <a:r>
              <a:rPr lang="en-US" altLang="zh-CN" sz="2600" b="1" kern="100" dirty="0">
                <a:solidFill>
                  <a:srgbClr val="C00000"/>
                </a:solidFill>
                <a:latin typeface="Times New Roman"/>
                <a:ea typeface="宋体"/>
                <a:cs typeface="Courier New"/>
                <a:sym typeface="Times New Roman"/>
              </a:rPr>
              <a:t>0</a:t>
            </a:r>
            <a:endParaRPr lang="zh-CN" altLang="en-US" sz="2600" dirty="0">
              <a:solidFill>
                <a:srgbClr val="C00000"/>
              </a:solidFill>
              <a:latin typeface="Times New Roman"/>
              <a:ea typeface="宋体"/>
              <a:sym typeface="Times New Roman"/>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utoUpdateAnimBg="0"/>
      <p:bldP spid="3" grpId="0" autoUpdateAnimBg="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1"/>
            </p:custDataLst>
          </p:nvPr>
        </p:nvSpPr>
        <p:spPr>
          <a:xfrm>
            <a:off x="786905" y="0"/>
            <a:ext cx="1259395" cy="1701208"/>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extBox 8"/>
          <p:cNvSpPr txBox="1"/>
          <p:nvPr>
            <p:custDataLst>
              <p:tags r:id="rId2"/>
            </p:custDataLst>
          </p:nvPr>
        </p:nvSpPr>
        <p:spPr>
          <a:xfrm>
            <a:off x="610626" y="1058464"/>
            <a:ext cx="1611952" cy="346249"/>
          </a:xfrm>
          <a:prstGeom prst="rect">
            <a:avLst/>
          </a:prstGeom>
          <a:noFill/>
        </p:spPr>
        <p:txBody>
          <a:bodyPr wrap="square" lIns="0" tIns="0" rIns="0" bIns="0" rtlCol="0" anchor="ctr">
            <a:spAutoFit/>
          </a:bodyPr>
          <a:lstStyle/>
          <a:p>
            <a:pPr algn="ctr">
              <a:lnSpc>
                <a:spcPts val="3000"/>
              </a:lnSpc>
            </a:pPr>
            <a:r>
              <a:rPr lang="zh-CN" altLang="en-US" sz="2000" dirty="0" smtClean="0">
                <a:solidFill>
                  <a:prstClr val="white"/>
                </a:solidFill>
                <a:ea typeface="微软雅黑" panose="020B0503020204020204" pitchFamily="34" charset="-122"/>
              </a:rPr>
              <a:t>温馨提示</a:t>
            </a:r>
            <a:endParaRPr lang="zh-CN" altLang="en-US" sz="2000" dirty="0">
              <a:solidFill>
                <a:prstClr val="white"/>
              </a:solidFill>
              <a:ea typeface="微软雅黑" panose="020B0503020204020204" pitchFamily="34" charset="-122"/>
              <a:sym typeface="Arial" panose="020B0604020202020204" pitchFamily="34" charset="0"/>
            </a:endParaRPr>
          </a:p>
        </p:txBody>
      </p:sp>
      <p:sp>
        <p:nvSpPr>
          <p:cNvPr id="3" name="矩形 2"/>
          <p:cNvSpPr/>
          <p:nvPr>
            <p:custDataLst>
              <p:tags r:id="rId3"/>
            </p:custDataLst>
          </p:nvPr>
        </p:nvSpPr>
        <p:spPr>
          <a:xfrm>
            <a:off x="814201" y="1726184"/>
            <a:ext cx="10924970" cy="2417072"/>
          </a:xfrm>
          <a:prstGeom prst="rect">
            <a:avLst/>
          </a:prstGeom>
        </p:spPr>
        <p:txBody>
          <a:bodyPr wrap="square">
            <a:spAutoFit/>
          </a:bodyPr>
          <a:lstStyle/>
          <a:p>
            <a:pPr algn="just">
              <a:lnSpc>
                <a:spcPct val="150000"/>
              </a:lnSpc>
              <a:spcAft>
                <a:spcPts val="0"/>
              </a:spcAft>
              <a:tabLst>
                <a:tab pos="2430780" algn="l"/>
              </a:tabLst>
            </a:pPr>
            <a:r>
              <a:rPr lang="en-US" altLang="zh-CN" sz="2600" b="1" kern="100">
                <a:latin typeface="Times New Roman"/>
                <a:cs typeface="Courier New"/>
              </a:rPr>
              <a:t>(1)</a:t>
            </a:r>
            <a:r>
              <a:rPr lang="en-US" altLang="zh-CN" sz="2600" b="1" i="1" kern="100">
                <a:latin typeface="Times New Roman"/>
                <a:cs typeface="Courier New"/>
              </a:rPr>
              <a:t>A</a:t>
            </a:r>
            <a:r>
              <a:rPr lang="en-US" altLang="zh-CN" sz="2600" b="1" kern="100" baseline="-25000">
                <a:latin typeface="Times New Roman"/>
                <a:cs typeface="Courier New"/>
              </a:rPr>
              <a:t>1</a:t>
            </a:r>
            <a:r>
              <a:rPr lang="en-US" altLang="zh-CN" sz="2600" b="1" i="1" kern="100">
                <a:latin typeface="Times New Roman"/>
                <a:cs typeface="Courier New"/>
              </a:rPr>
              <a:t>B</a:t>
            </a:r>
            <a:r>
              <a:rPr lang="en-US" altLang="zh-CN" sz="2600" b="1" kern="100" baseline="-2500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A</a:t>
            </a:r>
            <a:r>
              <a:rPr lang="en-US" altLang="zh-CN" sz="2600" b="1" kern="100" baseline="-25000" dirty="0">
                <a:latin typeface="Times New Roman"/>
                <a:cs typeface="Courier New"/>
              </a:rPr>
              <a:t>2</a:t>
            </a:r>
            <a:r>
              <a:rPr lang="en-US" altLang="zh-CN" sz="2600" b="1" i="1" kern="100" dirty="0">
                <a:latin typeface="Times New Roman"/>
                <a:cs typeface="Courier New"/>
              </a:rPr>
              <a:t>B</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表示斜率相等或都不存在，</a:t>
            </a:r>
            <a:r>
              <a:rPr lang="en-US" altLang="zh-CN" sz="2600" b="1" i="1" kern="100" dirty="0">
                <a:latin typeface="Times New Roman"/>
                <a:cs typeface="Courier New"/>
              </a:rPr>
              <a:t>B</a:t>
            </a:r>
            <a:r>
              <a:rPr lang="en-US" altLang="zh-CN" sz="2600" b="1" kern="100" baseline="-25000" dirty="0">
                <a:latin typeface="Times New Roman"/>
                <a:cs typeface="Courier New"/>
              </a:rPr>
              <a:t>1</a:t>
            </a:r>
            <a:r>
              <a:rPr lang="en-US" altLang="zh-CN" sz="2600" b="1" i="1" kern="100" dirty="0">
                <a:latin typeface="Times New Roman"/>
                <a:cs typeface="Courier New"/>
              </a:rPr>
              <a:t>C</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B</a:t>
            </a:r>
            <a:r>
              <a:rPr lang="en-US" altLang="zh-CN" sz="2600" b="1" kern="100" baseline="-25000" dirty="0">
                <a:latin typeface="Times New Roman"/>
                <a:cs typeface="Courier New"/>
              </a:rPr>
              <a:t>2</a:t>
            </a:r>
            <a:r>
              <a:rPr lang="en-US" altLang="zh-CN" sz="2600" b="1" i="1" kern="100" dirty="0">
                <a:latin typeface="Times New Roman"/>
                <a:cs typeface="Courier New"/>
              </a:rPr>
              <a:t>C</a:t>
            </a:r>
            <a:r>
              <a:rPr lang="en-US" altLang="zh-CN" sz="2600" b="1" kern="100" baseline="-25000" dirty="0">
                <a:latin typeface="Times New Roman"/>
                <a:cs typeface="Courier New"/>
              </a:rPr>
              <a:t>1</a:t>
            </a:r>
            <a:r>
              <a:rPr lang="en-US" altLang="zh-CN" sz="2600" b="1" kern="100" dirty="0">
                <a:latin typeface="宋体"/>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或</a:t>
            </a:r>
            <a:r>
              <a:rPr lang="en-US" altLang="zh-CN" sz="2600" b="1" i="1" kern="100" dirty="0">
                <a:latin typeface="Times New Roman"/>
                <a:cs typeface="Courier New"/>
              </a:rPr>
              <a:t>A</a:t>
            </a:r>
            <a:r>
              <a:rPr lang="en-US" altLang="zh-CN" sz="2600" b="1" kern="100" baseline="-25000" dirty="0">
                <a:latin typeface="Times New Roman"/>
                <a:cs typeface="Courier New"/>
              </a:rPr>
              <a:t>1</a:t>
            </a:r>
            <a:r>
              <a:rPr lang="en-US" altLang="zh-CN" sz="2600" b="1" i="1" kern="100" dirty="0">
                <a:latin typeface="Times New Roman"/>
                <a:cs typeface="Courier New"/>
              </a:rPr>
              <a:t>C</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A</a:t>
            </a:r>
            <a:r>
              <a:rPr lang="en-US" altLang="zh-CN" sz="2600" b="1" kern="100" baseline="-25000" dirty="0">
                <a:latin typeface="Times New Roman"/>
                <a:cs typeface="Courier New"/>
              </a:rPr>
              <a:t>2</a:t>
            </a:r>
            <a:r>
              <a:rPr lang="en-US" altLang="zh-CN" sz="2600" b="1" i="1" kern="100" dirty="0">
                <a:latin typeface="Times New Roman"/>
                <a:cs typeface="Courier New"/>
              </a:rPr>
              <a:t>C</a:t>
            </a:r>
            <a:r>
              <a:rPr lang="en-US" altLang="zh-CN" sz="2600" b="1" kern="100" baseline="-25000" dirty="0">
                <a:latin typeface="Times New Roman"/>
                <a:cs typeface="Courier New"/>
              </a:rPr>
              <a:t>1</a:t>
            </a:r>
            <a:r>
              <a:rPr lang="en-US" altLang="zh-CN" sz="2600" b="1" kern="100" dirty="0">
                <a:latin typeface="宋体"/>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表示截距不同，排除重合的情况</a:t>
            </a:r>
            <a:r>
              <a:rPr lang="en-US" altLang="zh-CN" sz="2600" b="1" kern="100" dirty="0">
                <a:latin typeface="Times New Roman"/>
                <a:cs typeface="Courier New"/>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(2)</a:t>
            </a:r>
            <a:r>
              <a:rPr lang="en-US" altLang="zh-CN" sz="2600" b="1" i="1" kern="100" dirty="0">
                <a:latin typeface="Times New Roman"/>
                <a:cs typeface="Courier New"/>
              </a:rPr>
              <a:t>A</a:t>
            </a:r>
            <a:r>
              <a:rPr lang="en-US" altLang="zh-CN" sz="2600" b="1" kern="100" baseline="-25000" dirty="0">
                <a:latin typeface="Times New Roman"/>
                <a:cs typeface="Courier New"/>
              </a:rPr>
              <a:t>1</a:t>
            </a:r>
            <a:r>
              <a:rPr lang="en-US" altLang="zh-CN" sz="2600" b="1" i="1" kern="100" dirty="0">
                <a:latin typeface="Times New Roman"/>
                <a:cs typeface="Courier New"/>
              </a:rPr>
              <a:t>A</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B</a:t>
            </a:r>
            <a:r>
              <a:rPr lang="en-US" altLang="zh-CN" sz="2600" b="1" kern="100" baseline="-25000" dirty="0">
                <a:latin typeface="Times New Roman"/>
                <a:cs typeface="Courier New"/>
              </a:rPr>
              <a:t>1</a:t>
            </a:r>
            <a:r>
              <a:rPr lang="en-US" altLang="zh-CN" sz="2600" b="1" i="1" kern="100" dirty="0">
                <a:latin typeface="Times New Roman"/>
                <a:cs typeface="Courier New"/>
              </a:rPr>
              <a:t>B</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既包含斜率之积为－</a:t>
            </a:r>
            <a:r>
              <a:rPr lang="en-US" altLang="zh-CN" sz="2600" b="1" kern="100" dirty="0">
                <a:latin typeface="Times New Roman"/>
                <a:cs typeface="Courier New"/>
              </a:rPr>
              <a:t>1</a:t>
            </a:r>
            <a:r>
              <a:rPr lang="zh-CN" altLang="zh-CN" sz="2600" b="1" kern="100" dirty="0">
                <a:latin typeface="Times New Roman"/>
                <a:cs typeface="Times New Roman"/>
              </a:rPr>
              <a:t>的垂直，又包含一个斜率为</a:t>
            </a:r>
            <a:r>
              <a:rPr lang="en-US" altLang="zh-CN" sz="2600" b="1" kern="100" dirty="0">
                <a:latin typeface="Times New Roman"/>
                <a:cs typeface="Courier New"/>
              </a:rPr>
              <a:t>0</a:t>
            </a:r>
            <a:r>
              <a:rPr lang="zh-CN" altLang="zh-CN" sz="2600" b="1" kern="100" dirty="0">
                <a:latin typeface="Times New Roman"/>
                <a:cs typeface="Times New Roman"/>
              </a:rPr>
              <a:t>，一个不存在的垂直</a:t>
            </a:r>
            <a:r>
              <a:rPr lang="en-US" altLang="zh-CN" sz="2600" b="1" kern="100" dirty="0">
                <a:latin typeface="Times New Roman"/>
                <a:cs typeface="Courier New"/>
              </a:rPr>
              <a:t>.</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2"/>
          <p:cNvSpPr/>
          <p:nvPr/>
        </p:nvSpPr>
        <p:spPr>
          <a:xfrm>
            <a:off x="0" y="168339"/>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393410" y="150495"/>
            <a:ext cx="647703" cy="400110"/>
          </a:xfrm>
          <a:prstGeom prst="rect">
            <a:avLst/>
          </a:prstGeom>
          <a:noFill/>
        </p:spPr>
        <p:txBody>
          <a:bodyPr wrap="square" rtlCol="0">
            <a:spAutoFit/>
          </a:bodyPr>
          <a:lstStyle/>
          <a:p>
            <a:pPr defTabSz="914400"/>
            <a:r>
              <a:rPr kumimoji="1" lang="zh-CN" altLang="en-US" sz="2000" b="1" dirty="0" smtClean="0">
                <a:solidFill>
                  <a:prstClr val="white"/>
                </a:solidFill>
                <a:latin typeface="微软雅黑" pitchFamily="34" charset="-122"/>
                <a:ea typeface="微软雅黑" pitchFamily="34" charset="-122"/>
              </a:rPr>
              <a:t>例</a:t>
            </a:r>
            <a:r>
              <a:rPr kumimoji="1" lang="en-US" altLang="zh-CN" sz="2000" b="1" dirty="0" smtClean="0">
                <a:solidFill>
                  <a:prstClr val="white"/>
                </a:solidFill>
                <a:latin typeface="微软雅黑" pitchFamily="34" charset="-122"/>
                <a:ea typeface="微软雅黑" pitchFamily="34" charset="-122"/>
              </a:rPr>
              <a:t>2</a:t>
            </a:r>
            <a:endParaRPr kumimoji="1" lang="zh-CN" altLang="en-US" sz="2000" b="1" dirty="0">
              <a:solidFill>
                <a:prstClr val="white"/>
              </a:solidFill>
              <a:latin typeface="微软雅黑" pitchFamily="34" charset="-122"/>
              <a:ea typeface="微软雅黑" pitchFamily="34" charset="-122"/>
            </a:endParaRPr>
          </a:p>
        </p:txBody>
      </p:sp>
      <p:sp>
        <p:nvSpPr>
          <p:cNvPr id="19" name="矩形 18"/>
          <p:cNvSpPr/>
          <p:nvPr/>
        </p:nvSpPr>
        <p:spPr>
          <a:xfrm>
            <a:off x="275273" y="620649"/>
            <a:ext cx="11537950" cy="616579"/>
          </a:xfrm>
          <a:prstGeom prst="rect">
            <a:avLst/>
          </a:prstGeom>
        </p:spPr>
        <p:txBody>
          <a:bodyPr>
            <a:spAutoFit/>
          </a:bodyPr>
          <a:lstStyle/>
          <a:p>
            <a:pPr algn="just">
              <a:lnSpc>
                <a:spcPct val="150000"/>
              </a:lnSpc>
              <a:spcAft>
                <a:spcPts val="0"/>
              </a:spcAft>
              <a:tabLst>
                <a:tab pos="2430780" algn="l"/>
              </a:tabLst>
            </a:pPr>
            <a:r>
              <a:rPr lang="zh-CN" altLang="zh-CN" sz="2600" b="1" kern="100">
                <a:latin typeface="Times New Roman"/>
                <a:cs typeface="Times New Roman"/>
              </a:rPr>
              <a:t>判断下列各对直线是平行还是垂直，并说明理由</a:t>
            </a:r>
            <a:r>
              <a:rPr lang="en-US" altLang="zh-CN" sz="2600" b="1" kern="100" dirty="0">
                <a:latin typeface="Times New Roman"/>
                <a:cs typeface="Courier New"/>
              </a:rPr>
              <a:t>.</a:t>
            </a:r>
            <a:endParaRPr lang="zh-CN" altLang="zh-CN" sz="1050" kern="100" dirty="0">
              <a:effectLst/>
              <a:latin typeface="宋体"/>
              <a:cs typeface="Courier New"/>
            </a:endParaRPr>
          </a:p>
        </p:txBody>
      </p:sp>
      <p:sp>
        <p:nvSpPr>
          <p:cNvPr id="12" name="矩形 11"/>
          <p:cNvSpPr/>
          <p:nvPr/>
        </p:nvSpPr>
        <p:spPr>
          <a:xfrm>
            <a:off x="326073" y="1208322"/>
            <a:ext cx="11537950" cy="934871"/>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Times New Roman"/>
                <a:cs typeface="Courier New"/>
              </a:rPr>
              <a:t>(1)</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3</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5</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6</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6</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10</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3</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smtClean="0">
                <a:latin typeface="Times New Roman"/>
                <a:cs typeface="Times New Roman"/>
              </a:rPr>
              <a:t>；</a:t>
            </a:r>
          </a:p>
          <a:p>
            <a:pPr algn="just">
              <a:lnSpc>
                <a:spcPct val="150000"/>
              </a:lnSpc>
              <a:spcAft>
                <a:spcPts val="0"/>
              </a:spcAft>
              <a:tabLst>
                <a:tab pos="2430780" algn="l"/>
              </a:tabLst>
            </a:pPr>
            <a:endParaRPr lang="zh-CN" altLang="zh-CN" sz="1050" kern="100" dirty="0">
              <a:effectLst/>
              <a:latin typeface="宋体"/>
              <a:cs typeface="Courier New"/>
            </a:endParaRPr>
          </a:p>
        </p:txBody>
      </p:sp>
      <p:grpSp>
        <p:nvGrpSpPr>
          <p:cNvPr id="13" name="组合 12"/>
          <p:cNvGrpSpPr/>
          <p:nvPr/>
        </p:nvGrpSpPr>
        <p:grpSpPr>
          <a:xfrm>
            <a:off x="415861" y="1993011"/>
            <a:ext cx="11373168" cy="3875405"/>
            <a:chOff x="389255" y="2564892"/>
            <a:chExt cx="11373168" cy="3875405"/>
          </a:xfrm>
        </p:grpSpPr>
        <p:sp>
          <p:nvSpPr>
            <p:cNvPr id="14" name="圆角矩形 13"/>
            <p:cNvSpPr/>
            <p:nvPr>
              <p:custDataLst>
                <p:tags r:id="rId2"/>
              </p:custDataLst>
            </p:nvPr>
          </p:nvSpPr>
          <p:spPr>
            <a:xfrm>
              <a:off x="389255" y="2677922"/>
              <a:ext cx="11373168" cy="3762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5" name="矩形 14"/>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6" name="图片 15"/>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sp>
        <p:nvSpPr>
          <p:cNvPr id="17" name="矩形 16"/>
          <p:cNvSpPr/>
          <p:nvPr/>
        </p:nvSpPr>
        <p:spPr>
          <a:xfrm>
            <a:off x="577782" y="2278640"/>
            <a:ext cx="11087744"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黑体"/>
                <a:cs typeface="Times New Roman"/>
              </a:rPr>
              <a:t>法一</a:t>
            </a:r>
            <a:r>
              <a:rPr lang="zh-CN" altLang="zh-CN" sz="2600" b="1" kern="100" dirty="0">
                <a:latin typeface="Times New Roman"/>
                <a:ea typeface="宋体" pitchFamily="2" charset="-122"/>
                <a:cs typeface="Times New Roman"/>
              </a:rPr>
              <a:t>　将两直线方程各化为斜截式：</a:t>
            </a:r>
            <a:endParaRPr lang="en-US" altLang="zh-CN" sz="2600" b="1" kern="100" dirty="0" smtClean="0">
              <a:latin typeface="Times New Roman" panose="02020603050405020304"/>
              <a:cs typeface="Times New Roman" panose="02020603050405020304"/>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4059442458"/>
              </p:ext>
            </p:extLst>
          </p:nvPr>
        </p:nvGraphicFramePr>
        <p:xfrm>
          <a:off x="663956" y="2932938"/>
          <a:ext cx="11480800" cy="787400"/>
        </p:xfrm>
        <a:graphic>
          <a:graphicData uri="http://schemas.openxmlformats.org/presentationml/2006/ole">
            <mc:AlternateContent xmlns:mc="http://schemas.openxmlformats.org/markup-compatibility/2006">
              <mc:Choice xmlns:v="urn:schemas-microsoft-com:vml" Requires="v">
                <p:oleObj spid="_x0000_s8250" name="Document" r:id="rId9" imgW="11497045" imgH="791114" progId="Word.Document.8">
                  <p:embed/>
                </p:oleObj>
              </mc:Choice>
              <mc:Fallback>
                <p:oleObj name="Document" r:id="rId9" imgW="11497045" imgH="791114" progId="Word.Document.8">
                  <p:embed/>
                  <p:pic>
                    <p:nvPicPr>
                      <p:cNvPr id="0" name=""/>
                      <p:cNvPicPr/>
                      <p:nvPr/>
                    </p:nvPicPr>
                    <p:blipFill>
                      <a:blip r:embed="rId10"/>
                      <a:stretch>
                        <a:fillRect/>
                      </a:stretch>
                    </p:blipFill>
                    <p:spPr>
                      <a:xfrm>
                        <a:off x="663956" y="2932938"/>
                        <a:ext cx="11480800" cy="7874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2290850841"/>
              </p:ext>
            </p:extLst>
          </p:nvPr>
        </p:nvGraphicFramePr>
        <p:xfrm>
          <a:off x="613156" y="3758438"/>
          <a:ext cx="11480800" cy="787400"/>
        </p:xfrm>
        <a:graphic>
          <a:graphicData uri="http://schemas.openxmlformats.org/presentationml/2006/ole">
            <mc:AlternateContent xmlns:mc="http://schemas.openxmlformats.org/markup-compatibility/2006">
              <mc:Choice xmlns:v="urn:schemas-microsoft-com:vml" Requires="v">
                <p:oleObj spid="_x0000_s8251" name="Document" r:id="rId12" imgW="11497045" imgH="791114" progId="Word.Document.8">
                  <p:embed/>
                </p:oleObj>
              </mc:Choice>
              <mc:Fallback>
                <p:oleObj name="Document" r:id="rId12" imgW="11497045" imgH="791114" progId="Word.Document.8">
                  <p:embed/>
                  <p:pic>
                    <p:nvPicPr>
                      <p:cNvPr id="0" name=""/>
                      <p:cNvPicPr/>
                      <p:nvPr/>
                    </p:nvPicPr>
                    <p:blipFill>
                      <a:blip r:embed="rId13"/>
                      <a:stretch>
                        <a:fillRect/>
                      </a:stretch>
                    </p:blipFill>
                    <p:spPr>
                      <a:xfrm>
                        <a:off x="613156" y="3758438"/>
                        <a:ext cx="11480800" cy="7874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1629453388"/>
              </p:ext>
            </p:extLst>
          </p:nvPr>
        </p:nvGraphicFramePr>
        <p:xfrm>
          <a:off x="613156" y="4496308"/>
          <a:ext cx="11480800" cy="584200"/>
        </p:xfrm>
        <a:graphic>
          <a:graphicData uri="http://schemas.openxmlformats.org/presentationml/2006/ole">
            <mc:AlternateContent xmlns:mc="http://schemas.openxmlformats.org/markup-compatibility/2006">
              <mc:Choice xmlns:v="urn:schemas-microsoft-com:vml" Requires="v">
                <p:oleObj spid="_x0000_s8252"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613156" y="4496308"/>
                        <a:ext cx="11480800" cy="584200"/>
                      </a:xfrm>
                      <a:prstGeom prst="rect">
                        <a:avLst/>
                      </a:prstGeom>
                    </p:spPr>
                  </p:pic>
                </p:oleObj>
              </mc:Fallback>
            </mc:AlternateContent>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val="3904215632"/>
              </p:ext>
            </p:extLst>
          </p:nvPr>
        </p:nvGraphicFramePr>
        <p:xfrm>
          <a:off x="574929" y="5042408"/>
          <a:ext cx="11480800" cy="584200"/>
        </p:xfrm>
        <a:graphic>
          <a:graphicData uri="http://schemas.openxmlformats.org/presentationml/2006/ole">
            <mc:AlternateContent xmlns:mc="http://schemas.openxmlformats.org/markup-compatibility/2006">
              <mc:Choice xmlns:v="urn:schemas-microsoft-com:vml" Requires="v">
                <p:oleObj spid="_x0000_s8253"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574929" y="5042408"/>
                        <a:ext cx="11480800" cy="5842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linds(horizontal)">
                                      <p:cBhvr>
                                        <p:cTn id="7" dur="500"/>
                                        <p:tgtEl>
                                          <p:spTgt spid="13"/>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blinds(horizontal)">
                                      <p:cBhvr>
                                        <p:cTn id="10" dur="500"/>
                                        <p:tgtEl>
                                          <p:spTgt spid="17"/>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blinds(horizontal)">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linds(horizontal)">
                                      <p:cBhvr>
                                        <p:cTn id="25" dur="500"/>
                                        <p:tgtEl>
                                          <p:spTgt spid="8"/>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9"/>
                                        </p:tgtEl>
                                        <p:attrNameLst>
                                          <p:attrName>style.visibility</p:attrName>
                                        </p:attrNameLst>
                                      </p:cBhvr>
                                      <p:to>
                                        <p:strVal val="visible"/>
                                      </p:to>
                                    </p:set>
                                    <p:animEffect transition="in" filter="blinds(horizontal)">
                                      <p:cBhvr>
                                        <p:cTn id="3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18"/>
          <p:cNvSpPr/>
          <p:nvPr/>
        </p:nvSpPr>
        <p:spPr>
          <a:xfrm>
            <a:off x="262573" y="99568"/>
            <a:ext cx="11537950" cy="616579"/>
          </a:xfrm>
          <a:prstGeom prst="rect">
            <a:avLst/>
          </a:prstGeom>
        </p:spPr>
        <p:txBody>
          <a:bodyPr>
            <a:spAutoFit/>
          </a:bodyPr>
          <a:lstStyle/>
          <a:p>
            <a:pPr algn="just">
              <a:lnSpc>
                <a:spcPct val="150000"/>
              </a:lnSpc>
              <a:spcAft>
                <a:spcPts val="0"/>
              </a:spcAft>
              <a:tabLst>
                <a:tab pos="2430780" algn="l"/>
              </a:tabLst>
            </a:pPr>
            <a:r>
              <a:rPr lang="en-US" altLang="zh-CN" sz="2600" b="1" kern="100">
                <a:solidFill>
                  <a:prstClr val="black"/>
                </a:solidFill>
                <a:latin typeface="Times New Roman"/>
                <a:cs typeface="Courier New"/>
              </a:rPr>
              <a:t>(2)</a:t>
            </a:r>
            <a:r>
              <a:rPr lang="en-US" altLang="zh-CN" sz="2600" b="1" i="1" kern="100">
                <a:solidFill>
                  <a:prstClr val="black"/>
                </a:solidFill>
                <a:latin typeface="Times New Roman"/>
                <a:cs typeface="Courier New"/>
              </a:rPr>
              <a:t>l</a:t>
            </a:r>
            <a:r>
              <a:rPr lang="en-US" altLang="zh-CN" sz="2600" b="1" kern="100" baseline="-25000">
                <a:solidFill>
                  <a:prstClr val="black"/>
                </a:solidFill>
                <a:latin typeface="Times New Roman"/>
                <a:cs typeface="Courier New"/>
              </a:rPr>
              <a:t>1</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3</a:t>
            </a:r>
            <a:r>
              <a:rPr lang="en-US" altLang="zh-CN" sz="2600" b="1" i="1" kern="100" dirty="0">
                <a:solidFill>
                  <a:prstClr val="black"/>
                </a:solidFill>
                <a:latin typeface="Times New Roman"/>
                <a:cs typeface="Courier New"/>
              </a:rPr>
              <a:t>x</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6</a:t>
            </a:r>
            <a:r>
              <a:rPr lang="en-US" altLang="zh-CN" sz="2600" b="1" i="1" kern="100" dirty="0">
                <a:solidFill>
                  <a:prstClr val="black"/>
                </a:solidFill>
                <a:latin typeface="Times New Roman"/>
                <a:cs typeface="Courier New"/>
              </a:rPr>
              <a:t>y</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14</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l</a:t>
            </a:r>
            <a:r>
              <a:rPr lang="en-US" altLang="zh-CN" sz="2600" b="1" kern="100" baseline="-25000" dirty="0">
                <a:solidFill>
                  <a:prstClr val="black"/>
                </a:solidFill>
                <a:latin typeface="Times New Roman"/>
                <a:cs typeface="Courier New"/>
              </a:rPr>
              <a:t>2</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2</a:t>
            </a:r>
            <a:r>
              <a:rPr lang="en-US" altLang="zh-CN" sz="2600" b="1" i="1" kern="100" dirty="0">
                <a:solidFill>
                  <a:prstClr val="black"/>
                </a:solidFill>
                <a:latin typeface="Times New Roman"/>
                <a:cs typeface="Courier New"/>
              </a:rPr>
              <a:t>x</a:t>
            </a:r>
            <a:r>
              <a:rPr lang="zh-CN" altLang="zh-CN" sz="2600" b="1" kern="100" dirty="0">
                <a:solidFill>
                  <a:prstClr val="black"/>
                </a:solidFill>
                <a:latin typeface="Times New Roman"/>
                <a:cs typeface="Times New Roman"/>
              </a:rPr>
              <a:t>＋</a:t>
            </a:r>
            <a:r>
              <a:rPr lang="en-US" altLang="zh-CN" sz="2600" b="1" i="1" kern="100" dirty="0">
                <a:solidFill>
                  <a:prstClr val="black"/>
                </a:solidFill>
                <a:latin typeface="Times New Roman"/>
                <a:cs typeface="Courier New"/>
              </a:rPr>
              <a:t>y</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2</a:t>
            </a:r>
            <a:r>
              <a:rPr lang="zh-CN" altLang="zh-CN" sz="2600" b="1" kern="100" dirty="0">
                <a:solidFill>
                  <a:prstClr val="black"/>
                </a:solidFill>
                <a:latin typeface="Times New Roman"/>
                <a:cs typeface="Times New Roman"/>
              </a:rPr>
              <a:t>＝</a:t>
            </a:r>
            <a:r>
              <a:rPr lang="en-US" altLang="zh-CN" sz="2600" b="1" kern="100" dirty="0">
                <a:solidFill>
                  <a:prstClr val="black"/>
                </a:solidFill>
                <a:latin typeface="Times New Roman"/>
                <a:cs typeface="Courier New"/>
              </a:rPr>
              <a:t>0</a:t>
            </a:r>
            <a:r>
              <a:rPr lang="zh-CN" altLang="zh-CN" sz="2600" b="1" kern="100" dirty="0">
                <a:solidFill>
                  <a:prstClr val="black"/>
                </a:solidFill>
                <a:latin typeface="Times New Roman"/>
                <a:cs typeface="Times New Roman"/>
              </a:rPr>
              <a:t>；</a:t>
            </a:r>
            <a:endParaRPr lang="zh-CN" altLang="zh-CN" sz="1050" kern="100" dirty="0">
              <a:effectLst/>
              <a:latin typeface="宋体"/>
              <a:cs typeface="Courier New"/>
            </a:endParaRPr>
          </a:p>
        </p:txBody>
      </p:sp>
      <p:grpSp>
        <p:nvGrpSpPr>
          <p:cNvPr id="9" name="组合 8"/>
          <p:cNvGrpSpPr/>
          <p:nvPr/>
        </p:nvGrpSpPr>
        <p:grpSpPr>
          <a:xfrm>
            <a:off x="390461" y="913257"/>
            <a:ext cx="11373168" cy="4459986"/>
            <a:chOff x="389255" y="2564892"/>
            <a:chExt cx="11373168" cy="4459986"/>
          </a:xfrm>
        </p:grpSpPr>
        <p:sp>
          <p:nvSpPr>
            <p:cNvPr id="10" name="圆角矩形 9"/>
            <p:cNvSpPr/>
            <p:nvPr>
              <p:custDataLst>
                <p:tags r:id="rId2"/>
              </p:custDataLst>
            </p:nvPr>
          </p:nvSpPr>
          <p:spPr>
            <a:xfrm>
              <a:off x="389255" y="2677922"/>
              <a:ext cx="11373168" cy="4346956"/>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2" name="矩形 11"/>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3" name="图片 12"/>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sp>
        <p:nvSpPr>
          <p:cNvPr id="14" name="矩形 13"/>
          <p:cNvSpPr/>
          <p:nvPr/>
        </p:nvSpPr>
        <p:spPr>
          <a:xfrm>
            <a:off x="539682" y="1211586"/>
            <a:ext cx="11087744"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黑体"/>
                <a:cs typeface="Times New Roman"/>
              </a:rPr>
              <a:t>法一</a:t>
            </a:r>
            <a:r>
              <a:rPr lang="zh-CN" altLang="zh-CN" sz="2600" b="1" kern="100" dirty="0">
                <a:latin typeface="Times New Roman"/>
                <a:ea typeface="宋体" pitchFamily="2" charset="-122"/>
                <a:cs typeface="Times New Roman"/>
              </a:rPr>
              <a:t>　将两直线方程各化为斜截式：</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615381280"/>
              </p:ext>
            </p:extLst>
          </p:nvPr>
        </p:nvGraphicFramePr>
        <p:xfrm>
          <a:off x="663956" y="1905000"/>
          <a:ext cx="11480800" cy="787400"/>
        </p:xfrm>
        <a:graphic>
          <a:graphicData uri="http://schemas.openxmlformats.org/presentationml/2006/ole">
            <mc:AlternateContent xmlns:mc="http://schemas.openxmlformats.org/markup-compatibility/2006">
              <mc:Choice xmlns:v="urn:schemas-microsoft-com:vml" Requires="v">
                <p:oleObj spid="_x0000_s9274" name="Document" r:id="rId9" imgW="11497045" imgH="791114" progId="Word.Document.8">
                  <p:embed/>
                </p:oleObj>
              </mc:Choice>
              <mc:Fallback>
                <p:oleObj name="Document" r:id="rId9" imgW="11497045" imgH="791114" progId="Word.Document.8">
                  <p:embed/>
                  <p:pic>
                    <p:nvPicPr>
                      <p:cNvPr id="0" name=""/>
                      <p:cNvPicPr/>
                      <p:nvPr/>
                    </p:nvPicPr>
                    <p:blipFill>
                      <a:blip r:embed="rId10"/>
                      <a:stretch>
                        <a:fillRect/>
                      </a:stretch>
                    </p:blipFill>
                    <p:spPr>
                      <a:xfrm>
                        <a:off x="663956" y="1905000"/>
                        <a:ext cx="11480800" cy="787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556897660"/>
              </p:ext>
            </p:extLst>
          </p:nvPr>
        </p:nvGraphicFramePr>
        <p:xfrm>
          <a:off x="574929" y="2730500"/>
          <a:ext cx="11480800" cy="787400"/>
        </p:xfrm>
        <a:graphic>
          <a:graphicData uri="http://schemas.openxmlformats.org/presentationml/2006/ole">
            <mc:AlternateContent xmlns:mc="http://schemas.openxmlformats.org/markup-compatibility/2006">
              <mc:Choice xmlns:v="urn:schemas-microsoft-com:vml" Requires="v">
                <p:oleObj spid="_x0000_s9275" name="Document" r:id="rId12" imgW="11497045" imgH="791114" progId="Word.Document.8">
                  <p:embed/>
                </p:oleObj>
              </mc:Choice>
              <mc:Fallback>
                <p:oleObj name="Document" r:id="rId12" imgW="11497045" imgH="791114" progId="Word.Document.8">
                  <p:embed/>
                  <p:pic>
                    <p:nvPicPr>
                      <p:cNvPr id="0" name=""/>
                      <p:cNvPicPr/>
                      <p:nvPr/>
                    </p:nvPicPr>
                    <p:blipFill>
                      <a:blip r:embed="rId13"/>
                      <a:stretch>
                        <a:fillRect/>
                      </a:stretch>
                    </p:blipFill>
                    <p:spPr>
                      <a:xfrm>
                        <a:off x="574929" y="2730500"/>
                        <a:ext cx="11480800" cy="7874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87550395"/>
              </p:ext>
            </p:extLst>
          </p:nvPr>
        </p:nvGraphicFramePr>
        <p:xfrm>
          <a:off x="580898" y="3568700"/>
          <a:ext cx="11480800" cy="584200"/>
        </p:xfrm>
        <a:graphic>
          <a:graphicData uri="http://schemas.openxmlformats.org/presentationml/2006/ole">
            <mc:AlternateContent xmlns:mc="http://schemas.openxmlformats.org/markup-compatibility/2006">
              <mc:Choice xmlns:v="urn:schemas-microsoft-com:vml" Requires="v">
                <p:oleObj spid="_x0000_s9276"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580898" y="3568700"/>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042706330"/>
              </p:ext>
            </p:extLst>
          </p:nvPr>
        </p:nvGraphicFramePr>
        <p:xfrm>
          <a:off x="549529" y="4203700"/>
          <a:ext cx="11480800" cy="584200"/>
        </p:xfrm>
        <a:graphic>
          <a:graphicData uri="http://schemas.openxmlformats.org/presentationml/2006/ole">
            <mc:AlternateContent xmlns:mc="http://schemas.openxmlformats.org/markup-compatibility/2006">
              <mc:Choice xmlns:v="urn:schemas-microsoft-com:vml" Requires="v">
                <p:oleObj spid="_x0000_s9277"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549529" y="4203700"/>
                        <a:ext cx="11480800" cy="5842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blinds(horizontal)">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5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blinds(horizontal)">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blinds(horizontal)">
                                      <p:cBhvr>
                                        <p:cTn id="3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24473" y="229914"/>
            <a:ext cx="11537950" cy="1216743"/>
          </a:xfrm>
          <a:prstGeom prst="rect">
            <a:avLst/>
          </a:prstGeom>
        </p:spPr>
        <p:txBody>
          <a:bodyPr>
            <a:spAutoFit/>
          </a:bodyPr>
          <a:lstStyle/>
          <a:p>
            <a:pPr algn="just">
              <a:lnSpc>
                <a:spcPct val="150000"/>
              </a:lnSpc>
              <a:spcAft>
                <a:spcPts val="0"/>
              </a:spcAft>
              <a:tabLst>
                <a:tab pos="2430780" algn="l"/>
              </a:tabLst>
            </a:pPr>
            <a:r>
              <a:rPr lang="en-US" altLang="zh-CN" sz="2600" b="1" kern="100">
                <a:latin typeface="Times New Roman"/>
                <a:cs typeface="Courier New"/>
              </a:rPr>
              <a:t>(3)</a:t>
            </a:r>
            <a:r>
              <a:rPr lang="en-US" altLang="zh-CN" sz="2600" b="1" i="1" kern="100">
                <a:latin typeface="Times New Roman"/>
                <a:cs typeface="Courier New"/>
              </a:rPr>
              <a:t>l</a:t>
            </a:r>
            <a:r>
              <a:rPr lang="en-US" altLang="zh-CN" sz="2600" b="1" kern="100" baseline="-25000">
                <a:latin typeface="Times New Roman"/>
                <a:cs typeface="Courier New"/>
              </a:rPr>
              <a:t>1</a:t>
            </a:r>
            <a:r>
              <a:rPr lang="zh-CN" altLang="zh-CN" sz="2600" b="1" kern="100" dirty="0">
                <a:latin typeface="Times New Roman"/>
                <a:cs typeface="Times New Roman"/>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4</a:t>
            </a:r>
            <a:r>
              <a:rPr lang="zh-CN" altLang="zh-CN" sz="2600" b="1" kern="100" dirty="0">
                <a:latin typeface="Times New Roman"/>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(4)</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3</a:t>
            </a:r>
            <a:r>
              <a:rPr lang="zh-CN" altLang="zh-CN" sz="2600" b="1" kern="100" dirty="0">
                <a:latin typeface="Times New Roman"/>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a:t>
            </a:r>
            <a:endParaRPr lang="zh-CN" altLang="zh-CN" sz="1050" kern="100" dirty="0">
              <a:effectLst/>
              <a:latin typeface="宋体"/>
              <a:cs typeface="Courier New"/>
            </a:endParaRPr>
          </a:p>
        </p:txBody>
      </p:sp>
      <p:grpSp>
        <p:nvGrpSpPr>
          <p:cNvPr id="11" name="组合 10"/>
          <p:cNvGrpSpPr/>
          <p:nvPr/>
        </p:nvGrpSpPr>
        <p:grpSpPr>
          <a:xfrm>
            <a:off x="352234" y="1662684"/>
            <a:ext cx="11373168" cy="2147189"/>
            <a:chOff x="389255" y="2564892"/>
            <a:chExt cx="11373168" cy="2147189"/>
          </a:xfrm>
        </p:grpSpPr>
        <p:sp>
          <p:nvSpPr>
            <p:cNvPr id="15" name="圆角矩形 14"/>
            <p:cNvSpPr/>
            <p:nvPr>
              <p:custDataLst>
                <p:tags r:id="rId1"/>
              </p:custDataLst>
            </p:nvPr>
          </p:nvSpPr>
          <p:spPr>
            <a:xfrm>
              <a:off x="389255" y="2677922"/>
              <a:ext cx="11373168" cy="2034159"/>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2"/>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3"/>
              </p:custDataLst>
            </p:nvPr>
          </p:nvPicPr>
          <p:blipFill>
            <a:blip r:embed="rId6"/>
            <a:stretch>
              <a:fillRect/>
            </a:stretch>
          </p:blipFill>
          <p:spPr>
            <a:xfrm>
              <a:off x="983615" y="2564892"/>
              <a:ext cx="224790" cy="202565"/>
            </a:xfrm>
            <a:prstGeom prst="rect">
              <a:avLst/>
            </a:prstGeom>
          </p:spPr>
        </p:pic>
      </p:grpSp>
      <p:sp>
        <p:nvSpPr>
          <p:cNvPr id="18" name="矩形 17"/>
          <p:cNvSpPr/>
          <p:nvPr/>
        </p:nvSpPr>
        <p:spPr>
          <a:xfrm>
            <a:off x="514155" y="1910213"/>
            <a:ext cx="11087744" cy="692497"/>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因为</a:t>
            </a:r>
            <a:r>
              <a:rPr lang="en-US" altLang="zh-CN" sz="2600" b="1" i="1" kern="100" dirty="0">
                <a:latin typeface="Times New Roman"/>
                <a:ea typeface="宋体" pitchFamily="2" charset="-122"/>
                <a:cs typeface="Courier New"/>
              </a:rPr>
              <a:t>l</a:t>
            </a:r>
            <a:r>
              <a:rPr lang="en-US" altLang="zh-CN" sz="2600" b="1" kern="100" baseline="-250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l</a:t>
            </a:r>
            <a:r>
              <a:rPr lang="en-US" altLang="zh-CN" sz="2600" b="1" kern="100" baseline="-25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，且两直线在</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轴上的截距不相等，则</a:t>
            </a:r>
            <a:r>
              <a:rPr lang="en-US" altLang="zh-CN" sz="2600" b="1" i="1" kern="100" dirty="0">
                <a:latin typeface="Times New Roman"/>
                <a:ea typeface="宋体" pitchFamily="2" charset="-122"/>
                <a:cs typeface="Courier New"/>
              </a:rPr>
              <a:t>l</a:t>
            </a:r>
            <a:r>
              <a:rPr lang="en-US" altLang="zh-CN" sz="2600" b="1" kern="100" baseline="-25000" dirty="0">
                <a:latin typeface="Times New Roman"/>
                <a:ea typeface="宋体" pitchFamily="2" charset="-122"/>
                <a:cs typeface="Courier New"/>
              </a:rPr>
              <a:t>1</a:t>
            </a:r>
            <a:r>
              <a:rPr lang="en-US" altLang="zh-CN" sz="2600" b="1" kern="100" dirty="0">
                <a:latin typeface="宋体"/>
                <a:ea typeface="宋体" pitchFamily="2" charset="-122"/>
                <a:cs typeface="Times New Roman"/>
              </a:rPr>
              <a:t>∥</a:t>
            </a:r>
            <a:r>
              <a:rPr lang="en-US" altLang="zh-CN" sz="2600" b="1" i="1" kern="100" dirty="0">
                <a:latin typeface="Times New Roman"/>
                <a:ea typeface="宋体" pitchFamily="2" charset="-122"/>
                <a:cs typeface="Courier New"/>
              </a:rPr>
              <a:t>l</a:t>
            </a:r>
            <a:r>
              <a:rPr lang="en-US" altLang="zh-CN" sz="2600" b="1" kern="100" baseline="-25000" dirty="0">
                <a:latin typeface="Times New Roman"/>
                <a:ea typeface="宋体" pitchFamily="2" charset="-122"/>
                <a:cs typeface="Courier New"/>
              </a:rPr>
              <a:t>2</a:t>
            </a:r>
            <a:r>
              <a:rPr lang="en-US" altLang="zh-CN" sz="2600" b="1" kern="100" dirty="0" smtClean="0">
                <a:latin typeface="Times New Roman"/>
                <a:ea typeface="宋体" pitchFamily="2" charset="-122"/>
                <a:cs typeface="Courier New"/>
              </a:rPr>
              <a:t>.</a:t>
            </a:r>
            <a:endParaRPr lang="zh-CN" altLang="zh-CN" sz="1050" kern="100" dirty="0">
              <a:latin typeface="宋体"/>
              <a:cs typeface="Courier New"/>
            </a:endParaRPr>
          </a:p>
        </p:txBody>
      </p:sp>
      <p:sp>
        <p:nvSpPr>
          <p:cNvPr id="10" name="矩形 9"/>
          <p:cNvSpPr/>
          <p:nvPr/>
        </p:nvSpPr>
        <p:spPr>
          <a:xfrm>
            <a:off x="474235" y="2491784"/>
            <a:ext cx="10869271" cy="1292662"/>
          </a:xfrm>
          <a:prstGeom prst="rect">
            <a:avLst/>
          </a:prstGeom>
        </p:spPr>
        <p:txBody>
          <a:bodyPr>
            <a:spAutoFit/>
          </a:bodyPr>
          <a:lstStyle/>
          <a:p>
            <a:pPr lvl="0" algn="just">
              <a:lnSpc>
                <a:spcPct val="150000"/>
              </a:lnSpc>
              <a:tabLst>
                <a:tab pos="2430780" algn="l"/>
              </a:tabLst>
            </a:pPr>
            <a:r>
              <a:rPr lang="en-US" altLang="zh-CN" sz="2600" b="1" kern="100" dirty="0">
                <a:solidFill>
                  <a:prstClr val="black"/>
                </a:solidFill>
                <a:latin typeface="Times New Roman"/>
                <a:ea typeface="宋体" pitchFamily="2" charset="-122"/>
                <a:cs typeface="Courier New"/>
              </a:rPr>
              <a:t>(4)</a:t>
            </a:r>
            <a:r>
              <a:rPr lang="en-US" altLang="zh-CN" sz="2600" b="1" i="1" kern="100" dirty="0">
                <a:solidFill>
                  <a:prstClr val="black"/>
                </a:solidFill>
                <a:latin typeface="Times New Roman"/>
                <a:ea typeface="宋体" pitchFamily="2" charset="-122"/>
                <a:cs typeface="Courier New"/>
              </a:rPr>
              <a:t>l</a:t>
            </a:r>
            <a:r>
              <a:rPr lang="en-US" altLang="zh-CN" sz="2600" b="1" kern="100" baseline="-25000" dirty="0">
                <a:solidFill>
                  <a:prstClr val="black"/>
                </a:solidFill>
                <a:latin typeface="Times New Roman"/>
                <a:ea typeface="宋体" pitchFamily="2" charset="-122"/>
                <a:cs typeface="Courier New"/>
              </a:rPr>
              <a:t>1</a:t>
            </a:r>
            <a:r>
              <a:rPr lang="zh-CN" altLang="zh-CN" sz="2600" b="1" kern="100" dirty="0">
                <a:solidFill>
                  <a:prstClr val="black"/>
                </a:solidFill>
                <a:latin typeface="Times New Roman"/>
                <a:ea typeface="宋体" pitchFamily="2" charset="-122"/>
                <a:cs typeface="Times New Roman"/>
              </a:rPr>
              <a:t>：</a:t>
            </a:r>
            <a:r>
              <a:rPr lang="en-US" altLang="zh-CN" sz="2600" b="1" i="1" kern="100" dirty="0">
                <a:solidFill>
                  <a:prstClr val="black"/>
                </a:solidFill>
                <a:latin typeface="Times New Roman"/>
                <a:ea typeface="宋体" pitchFamily="2" charset="-122"/>
                <a:cs typeface="Courier New"/>
              </a:rPr>
              <a:t>y</a:t>
            </a:r>
            <a:r>
              <a:rPr lang="zh-CN" altLang="zh-CN" sz="2600" b="1" kern="100" dirty="0">
                <a:solidFill>
                  <a:prstClr val="black"/>
                </a:solidFill>
                <a:latin typeface="Times New Roman"/>
                <a:ea typeface="宋体" pitchFamily="2" charset="-122"/>
                <a:cs typeface="Times New Roman"/>
              </a:rPr>
              <a:t>＋</a:t>
            </a:r>
            <a:r>
              <a:rPr lang="en-US" altLang="zh-CN" sz="2600" b="1" kern="100" dirty="0">
                <a:solidFill>
                  <a:prstClr val="black"/>
                </a:solidFill>
                <a:latin typeface="Times New Roman"/>
                <a:ea typeface="宋体" pitchFamily="2" charset="-122"/>
                <a:cs typeface="Courier New"/>
              </a:rPr>
              <a:t>3</a:t>
            </a:r>
            <a:r>
              <a:rPr lang="zh-CN" altLang="zh-CN" sz="2600" b="1" kern="100" dirty="0">
                <a:solidFill>
                  <a:prstClr val="black"/>
                </a:solidFill>
                <a:latin typeface="Times New Roman"/>
                <a:ea typeface="宋体" pitchFamily="2" charset="-122"/>
                <a:cs typeface="Times New Roman"/>
              </a:rPr>
              <a:t>＝</a:t>
            </a:r>
            <a:r>
              <a:rPr lang="en-US" altLang="zh-CN" sz="2600" b="1" kern="100" dirty="0">
                <a:solidFill>
                  <a:prstClr val="black"/>
                </a:solidFill>
                <a:latin typeface="Times New Roman"/>
                <a:ea typeface="宋体" pitchFamily="2" charset="-122"/>
                <a:cs typeface="Courier New"/>
              </a:rPr>
              <a:t>0</a:t>
            </a:r>
            <a:r>
              <a:rPr lang="zh-CN" altLang="zh-CN" sz="2600" b="1" kern="100" dirty="0">
                <a:solidFill>
                  <a:prstClr val="black"/>
                </a:solidFill>
                <a:latin typeface="Times New Roman"/>
                <a:ea typeface="宋体" pitchFamily="2" charset="-122"/>
                <a:cs typeface="Times New Roman"/>
              </a:rPr>
              <a:t>，</a:t>
            </a:r>
            <a:r>
              <a:rPr lang="en-US" altLang="zh-CN" sz="2600" b="1" i="1" kern="100" dirty="0">
                <a:solidFill>
                  <a:prstClr val="black"/>
                </a:solidFill>
                <a:latin typeface="Times New Roman"/>
                <a:ea typeface="宋体" pitchFamily="2" charset="-122"/>
                <a:cs typeface="Courier New"/>
              </a:rPr>
              <a:t>l</a:t>
            </a:r>
            <a:r>
              <a:rPr lang="en-US" altLang="zh-CN" sz="2600" b="1" kern="100" baseline="-25000" dirty="0">
                <a:solidFill>
                  <a:prstClr val="black"/>
                </a:solidFill>
                <a:latin typeface="Times New Roman"/>
                <a:ea typeface="宋体" pitchFamily="2" charset="-122"/>
                <a:cs typeface="Courier New"/>
              </a:rPr>
              <a:t>2</a:t>
            </a:r>
            <a:r>
              <a:rPr lang="zh-CN" altLang="zh-CN" sz="2600" b="1" kern="100" dirty="0">
                <a:solidFill>
                  <a:prstClr val="black"/>
                </a:solidFill>
                <a:latin typeface="Times New Roman"/>
                <a:ea typeface="宋体" pitchFamily="2" charset="-122"/>
                <a:cs typeface="Times New Roman"/>
              </a:rPr>
              <a:t>：</a:t>
            </a:r>
            <a:r>
              <a:rPr lang="en-US" altLang="zh-CN" sz="2600" b="1" i="1" kern="100" dirty="0">
                <a:solidFill>
                  <a:prstClr val="black"/>
                </a:solidFill>
                <a:latin typeface="Times New Roman"/>
                <a:ea typeface="宋体" pitchFamily="2" charset="-122"/>
                <a:cs typeface="Courier New"/>
              </a:rPr>
              <a:t>x</a:t>
            </a:r>
            <a:r>
              <a:rPr lang="zh-CN" altLang="zh-CN" sz="2600" b="1" kern="100" dirty="0">
                <a:solidFill>
                  <a:prstClr val="black"/>
                </a:solidFill>
                <a:latin typeface="Times New Roman"/>
                <a:ea typeface="宋体" pitchFamily="2" charset="-122"/>
                <a:cs typeface="Times New Roman"/>
              </a:rPr>
              <a:t>－</a:t>
            </a:r>
            <a:r>
              <a:rPr lang="en-US" altLang="zh-CN" sz="2600" b="1" kern="100" dirty="0">
                <a:solidFill>
                  <a:prstClr val="black"/>
                </a:solidFill>
                <a:latin typeface="Times New Roman"/>
                <a:ea typeface="宋体" pitchFamily="2" charset="-122"/>
                <a:cs typeface="Courier New"/>
              </a:rPr>
              <a:t>1</a:t>
            </a:r>
            <a:r>
              <a:rPr lang="zh-CN" altLang="zh-CN" sz="2600" b="1" kern="100" dirty="0">
                <a:solidFill>
                  <a:prstClr val="black"/>
                </a:solidFill>
                <a:latin typeface="Times New Roman"/>
                <a:ea typeface="宋体" pitchFamily="2" charset="-122"/>
                <a:cs typeface="Times New Roman"/>
              </a:rPr>
              <a:t>＝</a:t>
            </a:r>
            <a:r>
              <a:rPr lang="en-US" altLang="zh-CN" sz="2600" b="1" kern="100" dirty="0">
                <a:solidFill>
                  <a:prstClr val="black"/>
                </a:solidFill>
                <a:latin typeface="Times New Roman"/>
                <a:ea typeface="宋体" pitchFamily="2" charset="-122"/>
                <a:cs typeface="Courier New"/>
              </a:rPr>
              <a:t>0</a:t>
            </a:r>
            <a:r>
              <a:rPr lang="zh-CN" altLang="zh-CN" sz="2600" b="1" kern="100" dirty="0">
                <a:solidFill>
                  <a:prstClr val="black"/>
                </a:solidFill>
                <a:latin typeface="Times New Roman"/>
                <a:ea typeface="宋体" pitchFamily="2" charset="-122"/>
                <a:cs typeface="Times New Roman"/>
              </a:rPr>
              <a:t>，</a:t>
            </a:r>
            <a:endParaRPr lang="zh-CN" altLang="zh-CN" sz="1050" kern="100" dirty="0">
              <a:solidFill>
                <a:prstClr val="black"/>
              </a:solidFill>
              <a:latin typeface="宋体"/>
              <a:cs typeface="Courier New"/>
            </a:endParaRPr>
          </a:p>
          <a:p>
            <a:pPr lvl="0" algn="just">
              <a:lnSpc>
                <a:spcPct val="150000"/>
              </a:lnSpc>
              <a:tabLst>
                <a:tab pos="2430780" algn="l"/>
              </a:tabLst>
            </a:pPr>
            <a:r>
              <a:rPr lang="en-US" altLang="zh-CN" sz="2600" b="1" kern="100" dirty="0">
                <a:solidFill>
                  <a:prstClr val="black"/>
                </a:solidFill>
                <a:latin typeface="宋体"/>
                <a:ea typeface="宋体" pitchFamily="2" charset="-122"/>
                <a:cs typeface="Times New Roman"/>
              </a:rPr>
              <a:t>∵</a:t>
            </a:r>
            <a:r>
              <a:rPr lang="en-US" altLang="zh-CN" sz="2600" b="1" kern="100" dirty="0">
                <a:solidFill>
                  <a:prstClr val="black"/>
                </a:solidFill>
                <a:latin typeface="Times New Roman"/>
                <a:ea typeface="宋体" pitchFamily="2" charset="-122"/>
                <a:cs typeface="Courier New"/>
              </a:rPr>
              <a:t>0</a:t>
            </a:r>
            <a:r>
              <a:rPr lang="en-US" altLang="zh-CN" sz="2600" b="1" kern="100" dirty="0">
                <a:solidFill>
                  <a:prstClr val="black"/>
                </a:solidFill>
                <a:latin typeface="宋体"/>
                <a:cs typeface="Times New Roman"/>
              </a:rPr>
              <a:t>×</a:t>
            </a:r>
            <a:r>
              <a:rPr lang="en-US" altLang="zh-CN" sz="2600" b="1" kern="100" dirty="0">
                <a:solidFill>
                  <a:prstClr val="black"/>
                </a:solidFill>
                <a:latin typeface="Times New Roman"/>
                <a:ea typeface="宋体" pitchFamily="2" charset="-122"/>
                <a:cs typeface="Courier New"/>
              </a:rPr>
              <a:t>1</a:t>
            </a:r>
            <a:r>
              <a:rPr lang="zh-CN" altLang="zh-CN" sz="2600" b="1" kern="100" dirty="0">
                <a:solidFill>
                  <a:prstClr val="black"/>
                </a:solidFill>
                <a:latin typeface="Times New Roman"/>
                <a:ea typeface="宋体" pitchFamily="2" charset="-122"/>
                <a:cs typeface="Times New Roman"/>
              </a:rPr>
              <a:t>＋</a:t>
            </a:r>
            <a:r>
              <a:rPr lang="en-US" altLang="zh-CN" sz="2600" b="1" kern="100" dirty="0">
                <a:solidFill>
                  <a:prstClr val="black"/>
                </a:solidFill>
                <a:latin typeface="Times New Roman"/>
                <a:ea typeface="宋体" pitchFamily="2" charset="-122"/>
                <a:cs typeface="Courier New"/>
              </a:rPr>
              <a:t>1</a:t>
            </a:r>
            <a:r>
              <a:rPr lang="en-US" altLang="zh-CN" sz="2600" b="1" kern="100" dirty="0">
                <a:solidFill>
                  <a:prstClr val="black"/>
                </a:solidFill>
                <a:latin typeface="宋体"/>
                <a:cs typeface="Times New Roman"/>
              </a:rPr>
              <a:t>×</a:t>
            </a:r>
            <a:r>
              <a:rPr lang="en-US" altLang="zh-CN" sz="2600" b="1" kern="100" dirty="0">
                <a:solidFill>
                  <a:prstClr val="black"/>
                </a:solidFill>
                <a:latin typeface="Times New Roman"/>
                <a:ea typeface="宋体" pitchFamily="2" charset="-122"/>
                <a:cs typeface="Courier New"/>
              </a:rPr>
              <a:t>0</a:t>
            </a:r>
            <a:r>
              <a:rPr lang="zh-CN" altLang="zh-CN" sz="2600" b="1" kern="100" dirty="0">
                <a:solidFill>
                  <a:prstClr val="black"/>
                </a:solidFill>
                <a:latin typeface="Times New Roman"/>
                <a:ea typeface="宋体" pitchFamily="2" charset="-122"/>
                <a:cs typeface="Times New Roman"/>
              </a:rPr>
              <a:t>＝</a:t>
            </a:r>
            <a:r>
              <a:rPr lang="en-US" altLang="zh-CN" sz="2600" b="1" kern="100" dirty="0">
                <a:solidFill>
                  <a:prstClr val="black"/>
                </a:solidFill>
                <a:latin typeface="Times New Roman"/>
                <a:ea typeface="宋体" pitchFamily="2" charset="-122"/>
                <a:cs typeface="Courier New"/>
              </a:rPr>
              <a:t>0</a:t>
            </a:r>
            <a:r>
              <a:rPr lang="zh-CN" altLang="zh-CN" sz="2600" b="1" kern="100" dirty="0">
                <a:solidFill>
                  <a:prstClr val="black"/>
                </a:solidFill>
                <a:latin typeface="Times New Roman"/>
                <a:ea typeface="宋体" pitchFamily="2" charset="-122"/>
                <a:cs typeface="Times New Roman"/>
              </a:rPr>
              <a:t>，</a:t>
            </a:r>
            <a:r>
              <a:rPr lang="en-US" altLang="zh-CN" sz="2600" b="1" kern="100" dirty="0">
                <a:solidFill>
                  <a:prstClr val="black"/>
                </a:solidFill>
                <a:latin typeface="宋体"/>
                <a:ea typeface="宋体" pitchFamily="2" charset="-122"/>
                <a:cs typeface="Times New Roman"/>
              </a:rPr>
              <a:t>∴</a:t>
            </a:r>
            <a:r>
              <a:rPr lang="en-US" altLang="zh-CN" sz="2600" b="1" i="1" kern="100" dirty="0">
                <a:solidFill>
                  <a:prstClr val="black"/>
                </a:solidFill>
                <a:latin typeface="Times New Roman"/>
                <a:ea typeface="宋体" pitchFamily="2" charset="-122"/>
                <a:cs typeface="Courier New"/>
              </a:rPr>
              <a:t>l</a:t>
            </a:r>
            <a:r>
              <a:rPr lang="en-US" altLang="zh-CN" sz="2600" b="1" kern="100" baseline="-25000" dirty="0">
                <a:solidFill>
                  <a:prstClr val="black"/>
                </a:solidFill>
                <a:latin typeface="Times New Roman"/>
                <a:ea typeface="宋体" pitchFamily="2" charset="-122"/>
                <a:cs typeface="Courier New"/>
              </a:rPr>
              <a:t>1</a:t>
            </a:r>
            <a:r>
              <a:rPr lang="en-US" altLang="zh-CN" sz="2600" b="1" kern="100" dirty="0">
                <a:solidFill>
                  <a:prstClr val="black"/>
                </a:solidFill>
                <a:latin typeface="宋体"/>
                <a:ea typeface="宋体" pitchFamily="2" charset="-122"/>
                <a:cs typeface="Times New Roman"/>
              </a:rPr>
              <a:t>⊥</a:t>
            </a:r>
            <a:r>
              <a:rPr lang="en-US" altLang="zh-CN" sz="2600" b="1" i="1" kern="100" dirty="0">
                <a:solidFill>
                  <a:prstClr val="black"/>
                </a:solidFill>
                <a:latin typeface="Times New Roman"/>
                <a:ea typeface="宋体" pitchFamily="2" charset="-122"/>
                <a:cs typeface="Courier New"/>
              </a:rPr>
              <a:t>l</a:t>
            </a:r>
            <a:r>
              <a:rPr lang="en-US" altLang="zh-CN" sz="2600" b="1" kern="100" baseline="-25000" dirty="0">
                <a:solidFill>
                  <a:prstClr val="black"/>
                </a:solidFill>
                <a:latin typeface="Times New Roman"/>
                <a:ea typeface="宋体" pitchFamily="2" charset="-122"/>
                <a:cs typeface="Courier New"/>
              </a:rPr>
              <a:t>2</a:t>
            </a:r>
            <a:r>
              <a:rPr lang="en-US" altLang="zh-CN" sz="2600" b="1" kern="100" dirty="0">
                <a:solidFill>
                  <a:prstClr val="black"/>
                </a:solidFill>
                <a:latin typeface="Times New Roman"/>
                <a:ea typeface="宋体" pitchFamily="2" charset="-122"/>
                <a:cs typeface="Courier New"/>
              </a:rPr>
              <a:t>.</a:t>
            </a:r>
            <a:endParaRPr lang="zh-CN" altLang="zh-CN" sz="1050" kern="100" dirty="0">
              <a:solidFill>
                <a:prstClr val="black"/>
              </a:solidFill>
              <a:latin typeface="宋体"/>
              <a:cs typeface="Courier New"/>
            </a:endParaRPr>
          </a:p>
        </p:txBody>
      </p:sp>
    </p:spTree>
    <p:extLst>
      <p:ext uri="{BB962C8B-B14F-4D97-AF65-F5344CB8AC3E}">
        <p14:creationId xmlns:p14="http://schemas.microsoft.com/office/powerpoint/2010/main" val="3840170452"/>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linds(horizontal)">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0">
                                            <p:txEl>
                                              <p:pRg st="0" end="0"/>
                                            </p:txEl>
                                          </p:spTgt>
                                        </p:tgtEl>
                                        <p:attrNameLst>
                                          <p:attrName>style.visibility</p:attrName>
                                        </p:attrNameLst>
                                      </p:cBhvr>
                                      <p:to>
                                        <p:strVal val="visible"/>
                                      </p:to>
                                    </p:set>
                                    <p:animEffect transition="in" filter="blinds(horizontal)">
                                      <p:cBhvr>
                                        <p:cTn id="15" dur="500"/>
                                        <p:tgtEl>
                                          <p:spTgt spid="10">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0">
                                            <p:txEl>
                                              <p:pRg st="1" end="1"/>
                                            </p:txEl>
                                          </p:spTgt>
                                        </p:tgtEl>
                                        <p:attrNameLst>
                                          <p:attrName>style.visibility</p:attrName>
                                        </p:attrNameLst>
                                      </p:cBhvr>
                                      <p:to>
                                        <p:strVal val="visible"/>
                                      </p:to>
                                    </p:set>
                                    <p:animEffect transition="in" filter="blinds(horizontal)">
                                      <p:cBhvr>
                                        <p:cTn id="20" dur="500"/>
                                        <p:tgtEl>
                                          <p:spTgt spid="10">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1"/>
            </p:custDataLst>
          </p:nvPr>
        </p:nvSpPr>
        <p:spPr>
          <a:xfrm>
            <a:off x="0" y="0"/>
            <a:ext cx="12192000" cy="6858000"/>
          </a:xfrm>
          <a:prstGeom prst="rect">
            <a:avLst/>
          </a:prstGeom>
          <a:solidFill>
            <a:srgbClr val="9BBB59">
              <a:lumMod val="75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7" name="圆角矩形 6"/>
          <p:cNvSpPr/>
          <p:nvPr/>
        </p:nvSpPr>
        <p:spPr>
          <a:xfrm>
            <a:off x="658902" y="1340517"/>
            <a:ext cx="10837698" cy="4248879"/>
          </a:xfrm>
          <a:prstGeom prst="roundRect">
            <a:avLst>
              <a:gd name="adj" fmla="val 1925"/>
            </a:avLst>
          </a:prstGeom>
          <a:pattFill prst="smGrid">
            <a:fgClr>
              <a:schemeClr val="bg1">
                <a:lumMod val="95000"/>
              </a:schemeClr>
            </a:fgClr>
            <a:bgClr>
              <a:schemeClr val="bg1"/>
            </a:bgClr>
          </a:pattFill>
          <a:ln>
            <a:noFill/>
          </a:ln>
          <a:effectLst>
            <a:outerShdw blurRad="762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p>
        </p:txBody>
      </p:sp>
      <p:grpSp>
        <p:nvGrpSpPr>
          <p:cNvPr id="3" name="组合 2"/>
          <p:cNvGrpSpPr/>
          <p:nvPr/>
        </p:nvGrpSpPr>
        <p:grpSpPr>
          <a:xfrm>
            <a:off x="964565" y="1052703"/>
            <a:ext cx="2387600" cy="530860"/>
            <a:chOff x="1519" y="1318"/>
            <a:chExt cx="3760" cy="836"/>
          </a:xfrm>
        </p:grpSpPr>
        <p:sp>
          <p:nvSpPr>
            <p:cNvPr id="5" name="梯形 4"/>
            <p:cNvSpPr/>
            <p:nvPr>
              <p:custDataLst>
                <p:tags r:id="rId2"/>
              </p:custDataLst>
            </p:nvPr>
          </p:nvSpPr>
          <p:spPr>
            <a:xfrm rot="10800000">
              <a:off x="1519" y="1318"/>
              <a:ext cx="3761" cy="836"/>
            </a:xfrm>
            <a:prstGeom prst="trapezoid">
              <a:avLst/>
            </a:prstGeom>
            <a:solidFill>
              <a:srgbClr val="9BBB59">
                <a:lumMod val="50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9" name="TextBox 8"/>
            <p:cNvSpPr txBox="1"/>
            <p:nvPr>
              <p:custDataLst>
                <p:tags r:id="rId3"/>
              </p:custDataLst>
            </p:nvPr>
          </p:nvSpPr>
          <p:spPr>
            <a:xfrm>
              <a:off x="1776" y="1431"/>
              <a:ext cx="3207" cy="630"/>
            </a:xfrm>
            <a:prstGeom prst="rect">
              <a:avLst/>
            </a:prstGeom>
            <a:noFill/>
          </p:spPr>
          <p:txBody>
            <a:bodyPr wrap="square" lIns="0" tIns="0" rIns="0" bIns="0" rtlCol="0" anchor="ctr">
              <a:noAutofit/>
            </a:bodyPr>
            <a:lstStyle/>
            <a:p>
              <a:pPr algn="ctr">
                <a:lnSpc>
                  <a:spcPts val="3000"/>
                </a:lnSpc>
              </a:pPr>
              <a:r>
                <a:rPr lang="zh-CN" altLang="en-US" sz="2800" dirty="0" smtClean="0">
                  <a:solidFill>
                    <a:prstClr val="white"/>
                  </a:solidFill>
                  <a:ea typeface="微软雅黑" panose="020B0503020204020204" pitchFamily="34" charset="-122"/>
                  <a:sym typeface="Arial" panose="020B0604020202020204" pitchFamily="34" charset="0"/>
                </a:rPr>
                <a:t>思维升华</a:t>
              </a:r>
            </a:p>
          </p:txBody>
        </p:sp>
      </p:grpSp>
      <p:sp>
        <p:nvSpPr>
          <p:cNvPr id="10" name="矩形 9"/>
          <p:cNvSpPr/>
          <p:nvPr/>
        </p:nvSpPr>
        <p:spPr>
          <a:xfrm>
            <a:off x="1030972" y="1662811"/>
            <a:ext cx="10079765" cy="3617401"/>
          </a:xfrm>
          <a:prstGeom prst="rect">
            <a:avLst/>
          </a:prstGeom>
        </p:spPr>
        <p:txBody>
          <a:bodyPr>
            <a:spAutoFit/>
          </a:bodyPr>
          <a:lstStyle/>
          <a:p>
            <a:pPr algn="just">
              <a:lnSpc>
                <a:spcPct val="150000"/>
              </a:lnSpc>
              <a:spcAft>
                <a:spcPts val="0"/>
              </a:spcAft>
              <a:tabLst>
                <a:tab pos="2430780" algn="l"/>
              </a:tabLst>
            </a:pPr>
            <a:r>
              <a:rPr lang="en-US" altLang="zh-CN" sz="2600" b="1" kern="100">
                <a:latin typeface="Times New Roman"/>
                <a:cs typeface="Courier New"/>
              </a:rPr>
              <a:t>1.</a:t>
            </a:r>
            <a:r>
              <a:rPr lang="zh-CN" altLang="zh-CN" sz="2600" b="1" kern="100" dirty="0">
                <a:latin typeface="Times New Roman"/>
                <a:cs typeface="Times New Roman"/>
              </a:rPr>
              <a:t>判定平行、垂直的两种方法：</a:t>
            </a:r>
            <a:r>
              <a:rPr lang="en-US" altLang="zh-CN" sz="2600" b="1" kern="100" dirty="0">
                <a:latin typeface="Times New Roman"/>
                <a:cs typeface="Courier New"/>
              </a:rPr>
              <a:t>(1)</a:t>
            </a:r>
            <a:r>
              <a:rPr lang="zh-CN" altLang="zh-CN" sz="2600" b="1" kern="100" dirty="0">
                <a:latin typeface="Times New Roman"/>
                <a:cs typeface="Times New Roman"/>
              </a:rPr>
              <a:t>化成斜截式方程看斜率和截距的关系，但要注意</a:t>
            </a:r>
            <a:r>
              <a:rPr lang="en-US" altLang="zh-CN" sz="2600" b="1" i="1" kern="100" dirty="0">
                <a:latin typeface="Times New Roman"/>
                <a:cs typeface="Courier New"/>
              </a:rPr>
              <a:t>k</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和</a:t>
            </a:r>
            <a:r>
              <a:rPr lang="en-US" altLang="zh-CN" sz="2600" b="1" i="1" kern="100" dirty="0">
                <a:latin typeface="Times New Roman"/>
                <a:cs typeface="Courier New"/>
              </a:rPr>
              <a:t>k</a:t>
            </a:r>
            <a:r>
              <a:rPr lang="zh-CN" altLang="zh-CN" sz="2600" b="1" kern="100" dirty="0">
                <a:latin typeface="Times New Roman"/>
                <a:cs typeface="Times New Roman"/>
              </a:rPr>
              <a:t>不存在情况；</a:t>
            </a:r>
            <a:r>
              <a:rPr lang="en-US" altLang="zh-CN" sz="2600" b="1" kern="100" dirty="0">
                <a:latin typeface="Times New Roman"/>
                <a:cs typeface="Courier New"/>
              </a:rPr>
              <a:t>(2)</a:t>
            </a:r>
            <a:r>
              <a:rPr lang="zh-CN" altLang="zh-CN" sz="2600" b="1" kern="100" dirty="0">
                <a:latin typeface="Times New Roman"/>
                <a:cs typeface="Times New Roman"/>
              </a:rPr>
              <a:t>化成一般式方程，用充要条件判断</a:t>
            </a:r>
            <a:r>
              <a:rPr lang="en-US" altLang="zh-CN" sz="2600" b="1" kern="100" dirty="0">
                <a:latin typeface="Times New Roman"/>
                <a:cs typeface="Courier New"/>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2.</a:t>
            </a:r>
            <a:r>
              <a:rPr lang="zh-CN" altLang="zh-CN" sz="2600" b="1" kern="100" dirty="0">
                <a:latin typeface="Times New Roman"/>
                <a:cs typeface="Times New Roman"/>
              </a:rPr>
              <a:t>与直线</a:t>
            </a:r>
            <a:r>
              <a:rPr lang="en-US" altLang="zh-CN" sz="2600" b="1" i="1" kern="100" dirty="0">
                <a:latin typeface="Times New Roman"/>
                <a:cs typeface="Courier New"/>
              </a:rPr>
              <a:t>Ax</a:t>
            </a:r>
            <a:r>
              <a:rPr lang="zh-CN" altLang="zh-CN" sz="2600" b="1" kern="100" dirty="0">
                <a:latin typeface="Times New Roman"/>
                <a:cs typeface="Times New Roman"/>
              </a:rPr>
              <a:t>＋</a:t>
            </a:r>
            <a:r>
              <a:rPr lang="en-US" altLang="zh-CN" sz="2600" b="1" i="1" kern="100" dirty="0">
                <a:latin typeface="Times New Roman"/>
                <a:cs typeface="Courier New"/>
              </a:rPr>
              <a:t>By</a:t>
            </a:r>
            <a:r>
              <a:rPr lang="zh-CN" altLang="zh-CN" sz="2600" b="1" kern="100" dirty="0">
                <a:latin typeface="Times New Roman"/>
                <a:cs typeface="Times New Roman"/>
              </a:rPr>
              <a:t>＋</a:t>
            </a:r>
            <a:r>
              <a:rPr lang="en-US" altLang="zh-CN" sz="2600" b="1" i="1" kern="100" dirty="0">
                <a:latin typeface="Times New Roman"/>
                <a:cs typeface="Courier New"/>
              </a:rPr>
              <a:t>C</a:t>
            </a:r>
            <a:r>
              <a:rPr lang="zh-CN" altLang="zh-CN" sz="2600" b="1" kern="100" dirty="0">
                <a:latin typeface="Times New Roman"/>
                <a:cs typeface="Times New Roman"/>
              </a:rPr>
              <a:t>＝</a:t>
            </a:r>
            <a:r>
              <a:rPr lang="en-US" altLang="zh-CN" sz="2600" b="1" kern="100" dirty="0">
                <a:latin typeface="Times New Roman"/>
                <a:cs typeface="Courier New"/>
              </a:rPr>
              <a:t>0(</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i="1" kern="100" dirty="0">
                <a:latin typeface="Times New Roman"/>
                <a:cs typeface="Courier New"/>
              </a:rPr>
              <a:t>B</a:t>
            </a:r>
            <a:r>
              <a:rPr lang="zh-CN" altLang="zh-CN" sz="2600" b="1" kern="100" dirty="0">
                <a:latin typeface="Times New Roman"/>
                <a:cs typeface="Times New Roman"/>
              </a:rPr>
              <a:t>不同时为</a:t>
            </a:r>
            <a:r>
              <a:rPr lang="en-US" altLang="zh-CN" sz="2600" b="1" kern="100" dirty="0">
                <a:latin typeface="Times New Roman"/>
                <a:cs typeface="Courier New"/>
              </a:rPr>
              <a:t>0)</a:t>
            </a:r>
            <a:r>
              <a:rPr lang="zh-CN" altLang="zh-CN" sz="2600" b="1" kern="100" dirty="0">
                <a:latin typeface="Times New Roman"/>
                <a:cs typeface="Times New Roman"/>
              </a:rPr>
              <a:t>平行的直线方程可设为</a:t>
            </a:r>
            <a:r>
              <a:rPr lang="en-US" altLang="zh-CN" sz="2600" b="1" i="1" kern="100" dirty="0">
                <a:latin typeface="Times New Roman"/>
                <a:cs typeface="Courier New"/>
              </a:rPr>
              <a:t>Ax</a:t>
            </a:r>
            <a:r>
              <a:rPr lang="zh-CN" altLang="zh-CN" sz="2600" b="1" kern="100" dirty="0">
                <a:latin typeface="Times New Roman"/>
                <a:cs typeface="Times New Roman"/>
              </a:rPr>
              <a:t>＋</a:t>
            </a:r>
            <a:r>
              <a:rPr lang="en-US" altLang="zh-CN" sz="2600" b="1" i="1" kern="100" dirty="0">
                <a:latin typeface="Times New Roman"/>
                <a:cs typeface="Courier New"/>
              </a:rPr>
              <a:t>By</a:t>
            </a:r>
            <a:r>
              <a:rPr lang="zh-CN" altLang="zh-CN" sz="2600" b="1" kern="100" dirty="0">
                <a:latin typeface="Times New Roman"/>
                <a:cs typeface="Times New Roman"/>
              </a:rPr>
              <a:t>＋</a:t>
            </a:r>
            <a:r>
              <a:rPr lang="en-US" altLang="zh-CN" sz="2600" b="1" i="1" kern="100" dirty="0">
                <a:latin typeface="Times New Roman"/>
                <a:cs typeface="Courier New"/>
              </a:rPr>
              <a:t>C</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r>
              <a:rPr lang="en-US" altLang="zh-CN" sz="2600" b="1" i="1" kern="100" dirty="0">
                <a:latin typeface="Times New Roman"/>
                <a:cs typeface="Courier New"/>
              </a:rPr>
              <a:t>C</a:t>
            </a:r>
            <a:r>
              <a:rPr lang="en-US" altLang="zh-CN" sz="2600" b="1" kern="100" baseline="-25000" dirty="0">
                <a:latin typeface="Times New Roman"/>
                <a:cs typeface="Courier New"/>
              </a:rPr>
              <a:t>1</a:t>
            </a:r>
            <a:r>
              <a:rPr lang="en-US" altLang="zh-CN" sz="2600" b="1" kern="100" dirty="0">
                <a:latin typeface="宋体"/>
                <a:cs typeface="Times New Roman"/>
              </a:rPr>
              <a:t>≠</a:t>
            </a:r>
            <a:r>
              <a:rPr lang="en-US" altLang="zh-CN" sz="2600" b="1" i="1" kern="100" dirty="0">
                <a:latin typeface="Times New Roman"/>
                <a:cs typeface="Courier New"/>
              </a:rPr>
              <a:t>C</a:t>
            </a:r>
            <a:r>
              <a:rPr lang="en-US" altLang="zh-CN" sz="2600" b="1" kern="100" dirty="0">
                <a:latin typeface="Times New Roman"/>
                <a:cs typeface="Courier New"/>
              </a:rPr>
              <a:t>)</a:t>
            </a:r>
            <a:r>
              <a:rPr lang="zh-CN" altLang="zh-CN" sz="2600" b="1" kern="100" dirty="0">
                <a:latin typeface="Times New Roman"/>
                <a:cs typeface="Times New Roman"/>
              </a:rPr>
              <a:t>；与直线</a:t>
            </a:r>
            <a:r>
              <a:rPr lang="en-US" altLang="zh-CN" sz="2600" b="1" i="1" kern="100" dirty="0">
                <a:latin typeface="Times New Roman"/>
                <a:cs typeface="Courier New"/>
              </a:rPr>
              <a:t>Ax</a:t>
            </a:r>
            <a:r>
              <a:rPr lang="zh-CN" altLang="zh-CN" sz="2600" b="1" kern="100" dirty="0">
                <a:latin typeface="Times New Roman"/>
                <a:cs typeface="Times New Roman"/>
              </a:rPr>
              <a:t>＋</a:t>
            </a:r>
            <a:r>
              <a:rPr lang="en-US" altLang="zh-CN" sz="2600" b="1" i="1" kern="100" dirty="0">
                <a:latin typeface="Times New Roman"/>
                <a:cs typeface="Courier New"/>
              </a:rPr>
              <a:t>By</a:t>
            </a:r>
            <a:r>
              <a:rPr lang="zh-CN" altLang="zh-CN" sz="2600" b="1" kern="100" dirty="0">
                <a:latin typeface="Times New Roman"/>
                <a:cs typeface="Times New Roman"/>
              </a:rPr>
              <a:t>＋</a:t>
            </a:r>
            <a:r>
              <a:rPr lang="en-US" altLang="zh-CN" sz="2600" b="1" i="1" kern="100" dirty="0">
                <a:latin typeface="Times New Roman"/>
                <a:cs typeface="Courier New"/>
              </a:rPr>
              <a:t>C</a:t>
            </a:r>
            <a:r>
              <a:rPr lang="zh-CN" altLang="zh-CN" sz="2600" b="1" kern="100" dirty="0">
                <a:latin typeface="Times New Roman"/>
                <a:cs typeface="Times New Roman"/>
              </a:rPr>
              <a:t>＝</a:t>
            </a:r>
            <a:r>
              <a:rPr lang="en-US" altLang="zh-CN" sz="2600" b="1" kern="100" dirty="0">
                <a:latin typeface="Times New Roman"/>
                <a:cs typeface="Courier New"/>
              </a:rPr>
              <a:t>0(</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i="1" kern="100" dirty="0">
                <a:latin typeface="Times New Roman"/>
                <a:cs typeface="Courier New"/>
              </a:rPr>
              <a:t>B</a:t>
            </a:r>
            <a:r>
              <a:rPr lang="zh-CN" altLang="zh-CN" sz="2600" b="1" kern="100" dirty="0">
                <a:latin typeface="Times New Roman"/>
                <a:cs typeface="Times New Roman"/>
              </a:rPr>
              <a:t>不同时为</a:t>
            </a:r>
            <a:r>
              <a:rPr lang="en-US" altLang="zh-CN" sz="2600" b="1" kern="100" dirty="0">
                <a:latin typeface="Times New Roman"/>
                <a:cs typeface="Courier New"/>
              </a:rPr>
              <a:t>0)</a:t>
            </a:r>
            <a:r>
              <a:rPr lang="zh-CN" altLang="zh-CN" sz="2600" b="1" kern="100" dirty="0">
                <a:latin typeface="Times New Roman"/>
                <a:cs typeface="Times New Roman"/>
              </a:rPr>
              <a:t>垂直的直线方程可设为</a:t>
            </a:r>
            <a:r>
              <a:rPr lang="en-US" altLang="zh-CN" sz="2600" b="1" i="1" kern="100" dirty="0" err="1">
                <a:latin typeface="Times New Roman"/>
                <a:cs typeface="Courier New"/>
              </a:rPr>
              <a:t>Bx</a:t>
            </a:r>
            <a:r>
              <a:rPr lang="zh-CN" altLang="zh-CN" sz="2600" b="1" kern="100" dirty="0">
                <a:latin typeface="Times New Roman"/>
                <a:cs typeface="Times New Roman"/>
              </a:rPr>
              <a:t>－</a:t>
            </a:r>
            <a:r>
              <a:rPr lang="en-US" altLang="zh-CN" sz="2600" b="1" i="1" kern="100" dirty="0">
                <a:latin typeface="Times New Roman"/>
                <a:cs typeface="Courier New"/>
              </a:rPr>
              <a:t>Ay</a:t>
            </a:r>
            <a:r>
              <a:rPr lang="zh-CN" altLang="zh-CN" sz="2600" b="1" kern="100" dirty="0">
                <a:latin typeface="Times New Roman"/>
                <a:cs typeface="Times New Roman"/>
              </a:rPr>
              <a:t>＋</a:t>
            </a:r>
            <a:r>
              <a:rPr lang="en-US" altLang="zh-CN" sz="2600" b="1" i="1" kern="100" dirty="0">
                <a:latin typeface="Times New Roman"/>
                <a:cs typeface="Courier New"/>
              </a:rPr>
              <a:t>C</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effectLst/>
              <a:latin typeface="宋体"/>
              <a:cs typeface="Courier New"/>
            </a:endParaRPr>
          </a:p>
        </p:txBody>
      </p:sp>
    </p:spTree>
    <p:extLst>
      <p:ext uri="{BB962C8B-B14F-4D97-AF65-F5344CB8AC3E}">
        <p14:creationId xmlns:p14="http://schemas.microsoft.com/office/powerpoint/2010/main" val="236097852"/>
      </p:ext>
    </p:extLst>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224473" y="551200"/>
            <a:ext cx="11537950" cy="1292662"/>
          </a:xfrm>
          <a:prstGeom prst="rect">
            <a:avLst/>
          </a:prstGeom>
        </p:spPr>
        <p:txBody>
          <a:bodyPr>
            <a:spAutoFit/>
          </a:bodyPr>
          <a:lstStyle/>
          <a:p>
            <a:pPr algn="just">
              <a:spcAft>
                <a:spcPts val="0"/>
              </a:spcAft>
              <a:tabLst>
                <a:tab pos="2430780" algn="l"/>
              </a:tabLst>
            </a:pPr>
            <a:r>
              <a:rPr lang="en-US" altLang="zh-CN" sz="2600" b="1" kern="100" dirty="0">
                <a:latin typeface="Times New Roman"/>
                <a:ea typeface="楷体_GB2312"/>
              </a:rPr>
              <a:t>(</a:t>
            </a:r>
            <a:r>
              <a:rPr lang="zh-CN" altLang="zh-CN" sz="2600" b="1" kern="100" dirty="0">
                <a:latin typeface="Times New Roman"/>
                <a:ea typeface="宋体" pitchFamily="2" charset="-122"/>
                <a:cs typeface="Times New Roman"/>
              </a:rPr>
              <a:t>链接教材</a:t>
            </a:r>
            <a:r>
              <a:rPr lang="en-US" altLang="zh-CN" sz="2600" b="1" kern="100" dirty="0">
                <a:latin typeface="Times New Roman"/>
                <a:ea typeface="宋体" pitchFamily="2" charset="-122"/>
              </a:rPr>
              <a:t>P67</a:t>
            </a:r>
            <a:r>
              <a:rPr lang="zh-CN" altLang="zh-CN" sz="2600" b="1" kern="100" dirty="0">
                <a:latin typeface="Times New Roman"/>
                <a:ea typeface="宋体" pitchFamily="2" charset="-122"/>
                <a:cs typeface="Times New Roman"/>
              </a:rPr>
              <a:t>复习巩固</a:t>
            </a:r>
            <a:r>
              <a:rPr lang="en-US" altLang="zh-CN" sz="2600" b="1" kern="100" dirty="0">
                <a:latin typeface="Times New Roman"/>
                <a:ea typeface="宋体" pitchFamily="2" charset="-122"/>
              </a:rPr>
              <a:t>8</a:t>
            </a:r>
            <a:r>
              <a:rPr lang="en-US" altLang="zh-CN" sz="2600" b="1" kern="100" dirty="0">
                <a:latin typeface="Times New Roman"/>
                <a:ea typeface="楷体_GB2312"/>
              </a:rPr>
              <a:t>)</a:t>
            </a:r>
            <a:r>
              <a:rPr lang="zh-CN" altLang="zh-CN" sz="2600" b="1" kern="100" dirty="0" smtClean="0">
                <a:latin typeface="Times New Roman"/>
                <a:cs typeface="Times New Roman"/>
              </a:rPr>
              <a:t>已知</a:t>
            </a:r>
            <a:r>
              <a:rPr lang="zh-CN" altLang="zh-CN" sz="2600" b="1" kern="100" dirty="0">
                <a:latin typeface="Times New Roman"/>
                <a:cs typeface="Times New Roman"/>
              </a:rPr>
              <a:t>直线</a:t>
            </a:r>
            <a:r>
              <a:rPr lang="en-US" altLang="zh-CN" sz="2600" b="1" i="1" kern="100" dirty="0">
                <a:latin typeface="Times New Roman"/>
                <a:cs typeface="Courier New"/>
              </a:rPr>
              <a:t>l</a:t>
            </a:r>
            <a:r>
              <a:rPr lang="zh-CN" altLang="zh-CN" sz="2600" b="1" kern="100" dirty="0">
                <a:latin typeface="Times New Roman"/>
                <a:cs typeface="Times New Roman"/>
              </a:rPr>
              <a:t>的方程为</a:t>
            </a:r>
            <a:r>
              <a:rPr lang="en-US" altLang="zh-CN" sz="2600" b="1" kern="100" dirty="0">
                <a:latin typeface="Times New Roman"/>
                <a:cs typeface="Courier New"/>
              </a:rPr>
              <a:t>3</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4</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12</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，求满足下列条件的直线</a:t>
            </a:r>
            <a:r>
              <a:rPr lang="en-US" altLang="zh-CN" sz="2600" b="1" i="1" kern="100" dirty="0">
                <a:latin typeface="Times New Roman"/>
                <a:cs typeface="Courier New"/>
              </a:rPr>
              <a:t>l</a:t>
            </a:r>
            <a:r>
              <a:rPr lang="en-US" altLang="zh-CN" sz="2600" b="1" kern="100" dirty="0">
                <a:latin typeface="Times New Roman"/>
                <a:cs typeface="Courier New"/>
              </a:rPr>
              <a:t>′</a:t>
            </a:r>
            <a:r>
              <a:rPr lang="zh-CN" altLang="zh-CN" sz="2600" b="1" kern="100" dirty="0">
                <a:latin typeface="Times New Roman"/>
                <a:cs typeface="Times New Roman"/>
              </a:rPr>
              <a:t>的方程：</a:t>
            </a:r>
            <a:endParaRPr lang="zh-CN" altLang="zh-CN" sz="1050" kern="100" dirty="0">
              <a:latin typeface="宋体"/>
              <a:cs typeface="Courier New"/>
            </a:endParaRPr>
          </a:p>
          <a:p>
            <a:pPr algn="just">
              <a:spcAft>
                <a:spcPts val="0"/>
              </a:spcAft>
              <a:tabLst>
                <a:tab pos="2430780" algn="l"/>
              </a:tabLst>
            </a:pPr>
            <a:r>
              <a:rPr lang="en-US" altLang="zh-CN" sz="2600" b="1" kern="100" dirty="0">
                <a:latin typeface="Times New Roman"/>
                <a:cs typeface="Courier New"/>
              </a:rPr>
              <a:t>(1)</a:t>
            </a:r>
            <a:r>
              <a:rPr lang="zh-CN" altLang="zh-CN" sz="2600" b="1" kern="100" dirty="0">
                <a:latin typeface="Times New Roman"/>
                <a:cs typeface="Times New Roman"/>
              </a:rPr>
              <a:t>过点</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3)</a:t>
            </a:r>
            <a:r>
              <a:rPr lang="zh-CN" altLang="zh-CN" sz="2600" b="1" kern="100" dirty="0">
                <a:latin typeface="Times New Roman"/>
                <a:cs typeface="Times New Roman"/>
              </a:rPr>
              <a:t>，且与</a:t>
            </a:r>
            <a:r>
              <a:rPr lang="en-US" altLang="zh-CN" sz="2600" b="1" i="1" kern="100" dirty="0">
                <a:latin typeface="Times New Roman"/>
                <a:cs typeface="Courier New"/>
              </a:rPr>
              <a:t>l</a:t>
            </a:r>
            <a:r>
              <a:rPr lang="zh-CN" altLang="zh-CN" sz="2600" b="1" kern="100" dirty="0">
                <a:latin typeface="Times New Roman"/>
                <a:cs typeface="Times New Roman"/>
              </a:rPr>
              <a:t>平行；</a:t>
            </a:r>
            <a:endParaRPr lang="zh-CN" altLang="zh-CN" sz="1050" kern="100" dirty="0">
              <a:effectLst/>
              <a:latin typeface="宋体"/>
              <a:cs typeface="Courier New"/>
            </a:endParaRPr>
          </a:p>
        </p:txBody>
      </p:sp>
      <p:sp>
        <p:nvSpPr>
          <p:cNvPr id="3" name="五边形 2"/>
          <p:cNvSpPr/>
          <p:nvPr/>
        </p:nvSpPr>
        <p:spPr>
          <a:xfrm>
            <a:off x="0" y="106943"/>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255811" y="86995"/>
            <a:ext cx="948301" cy="400110"/>
          </a:xfrm>
          <a:prstGeom prst="rect">
            <a:avLst/>
          </a:prstGeom>
          <a:noFill/>
        </p:spPr>
        <p:txBody>
          <a:bodyPr wrap="square" rtlCol="0">
            <a:spAutoFit/>
          </a:bodyPr>
          <a:lstStyle/>
          <a:p>
            <a:pPr defTabSz="914400"/>
            <a:r>
              <a:rPr kumimoji="1" lang="zh-CN" altLang="en-US" sz="2000" b="1" dirty="0" smtClean="0">
                <a:solidFill>
                  <a:prstClr val="white"/>
                </a:solidFill>
                <a:latin typeface="微软雅黑" pitchFamily="34" charset="-122"/>
                <a:ea typeface="微软雅黑" pitchFamily="34" charset="-122"/>
              </a:rPr>
              <a:t>训练</a:t>
            </a:r>
            <a:r>
              <a:rPr kumimoji="1" lang="en-US" altLang="zh-CN" sz="2000" b="1" dirty="0" smtClean="0">
                <a:solidFill>
                  <a:prstClr val="white"/>
                </a:solidFill>
                <a:latin typeface="微软雅黑" pitchFamily="34" charset="-122"/>
                <a:ea typeface="微软雅黑" pitchFamily="34" charset="-122"/>
              </a:rPr>
              <a:t>2</a:t>
            </a:r>
            <a:endParaRPr kumimoji="1" lang="zh-CN" altLang="en-US" sz="2000" b="1" dirty="0">
              <a:solidFill>
                <a:prstClr val="white"/>
              </a:solidFill>
              <a:latin typeface="微软雅黑" pitchFamily="34" charset="-122"/>
              <a:ea typeface="微软雅黑" pitchFamily="34" charset="-122"/>
            </a:endParaRPr>
          </a:p>
        </p:txBody>
      </p:sp>
      <p:grpSp>
        <p:nvGrpSpPr>
          <p:cNvPr id="16" name="组合 15"/>
          <p:cNvGrpSpPr/>
          <p:nvPr/>
        </p:nvGrpSpPr>
        <p:grpSpPr>
          <a:xfrm>
            <a:off x="351155" y="1916811"/>
            <a:ext cx="11373168" cy="4104513"/>
            <a:chOff x="389255" y="2564892"/>
            <a:chExt cx="11373168" cy="4104513"/>
          </a:xfrm>
        </p:grpSpPr>
        <p:sp>
          <p:nvSpPr>
            <p:cNvPr id="17" name="圆角矩形 16"/>
            <p:cNvSpPr/>
            <p:nvPr>
              <p:custDataLst>
                <p:tags r:id="rId2"/>
              </p:custDataLst>
            </p:nvPr>
          </p:nvSpPr>
          <p:spPr>
            <a:xfrm>
              <a:off x="389255" y="2677922"/>
              <a:ext cx="11373168" cy="3991483"/>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8" name="矩形 17"/>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0" name="图片 19"/>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graphicFrame>
        <p:nvGraphicFramePr>
          <p:cNvPr id="2" name="对象 1"/>
          <p:cNvGraphicFramePr>
            <a:graphicFrameLocks noChangeAspect="1"/>
          </p:cNvGraphicFramePr>
          <p:nvPr>
            <p:extLst>
              <p:ext uri="{D42A27DB-BD31-4B8C-83A1-F6EECF244321}">
                <p14:modId xmlns:p14="http://schemas.microsoft.com/office/powerpoint/2010/main" val="1471629643"/>
              </p:ext>
            </p:extLst>
          </p:nvPr>
        </p:nvGraphicFramePr>
        <p:xfrm>
          <a:off x="479298" y="2234438"/>
          <a:ext cx="11480800" cy="787400"/>
        </p:xfrm>
        <a:graphic>
          <a:graphicData uri="http://schemas.openxmlformats.org/presentationml/2006/ole">
            <mc:AlternateContent xmlns:mc="http://schemas.openxmlformats.org/markup-compatibility/2006">
              <mc:Choice xmlns:v="urn:schemas-microsoft-com:vml" Requires="v">
                <p:oleObj spid="_x0000_s10317" name="Document" r:id="rId9" imgW="11497045" imgH="791114" progId="Word.Document.8">
                  <p:embed/>
                </p:oleObj>
              </mc:Choice>
              <mc:Fallback>
                <p:oleObj name="Document" r:id="rId9" imgW="11497045" imgH="791114" progId="Word.Document.8">
                  <p:embed/>
                  <p:pic>
                    <p:nvPicPr>
                      <p:cNvPr id="0" name=""/>
                      <p:cNvPicPr/>
                      <p:nvPr/>
                    </p:nvPicPr>
                    <p:blipFill>
                      <a:blip r:embed="rId10"/>
                      <a:stretch>
                        <a:fillRect/>
                      </a:stretch>
                    </p:blipFill>
                    <p:spPr>
                      <a:xfrm>
                        <a:off x="479298" y="2234438"/>
                        <a:ext cx="11480800" cy="7874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581251550"/>
              </p:ext>
            </p:extLst>
          </p:nvPr>
        </p:nvGraphicFramePr>
        <p:xfrm>
          <a:off x="486029" y="2971800"/>
          <a:ext cx="11480800" cy="787400"/>
        </p:xfrm>
        <a:graphic>
          <a:graphicData uri="http://schemas.openxmlformats.org/presentationml/2006/ole">
            <mc:AlternateContent xmlns:mc="http://schemas.openxmlformats.org/markup-compatibility/2006">
              <mc:Choice xmlns:v="urn:schemas-microsoft-com:vml" Requires="v">
                <p:oleObj spid="_x0000_s10318" name="Document" r:id="rId12" imgW="11497045" imgH="791114" progId="Word.Document.8">
                  <p:embed/>
                </p:oleObj>
              </mc:Choice>
              <mc:Fallback>
                <p:oleObj name="Document" r:id="rId12" imgW="11497045" imgH="791114" progId="Word.Document.8">
                  <p:embed/>
                  <p:pic>
                    <p:nvPicPr>
                      <p:cNvPr id="0" name=""/>
                      <p:cNvPicPr/>
                      <p:nvPr/>
                    </p:nvPicPr>
                    <p:blipFill>
                      <a:blip r:embed="rId13"/>
                      <a:stretch>
                        <a:fillRect/>
                      </a:stretch>
                    </p:blipFill>
                    <p:spPr>
                      <a:xfrm>
                        <a:off x="486029" y="2971800"/>
                        <a:ext cx="11480800" cy="7874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939356871"/>
              </p:ext>
            </p:extLst>
          </p:nvPr>
        </p:nvGraphicFramePr>
        <p:xfrm>
          <a:off x="473329" y="3733800"/>
          <a:ext cx="11480800" cy="787400"/>
        </p:xfrm>
        <a:graphic>
          <a:graphicData uri="http://schemas.openxmlformats.org/presentationml/2006/ole">
            <mc:AlternateContent xmlns:mc="http://schemas.openxmlformats.org/markup-compatibility/2006">
              <mc:Choice xmlns:v="urn:schemas-microsoft-com:vml" Requires="v">
                <p:oleObj spid="_x0000_s10319" name="Document" r:id="rId15" imgW="11497045" imgH="791114" progId="Word.Document.8">
                  <p:embed/>
                </p:oleObj>
              </mc:Choice>
              <mc:Fallback>
                <p:oleObj name="Document" r:id="rId15" imgW="11497045" imgH="791114" progId="Word.Document.8">
                  <p:embed/>
                  <p:pic>
                    <p:nvPicPr>
                      <p:cNvPr id="0" name=""/>
                      <p:cNvPicPr/>
                      <p:nvPr/>
                    </p:nvPicPr>
                    <p:blipFill>
                      <a:blip r:embed="rId16"/>
                      <a:stretch>
                        <a:fillRect/>
                      </a:stretch>
                    </p:blipFill>
                    <p:spPr>
                      <a:xfrm>
                        <a:off x="473329" y="3733800"/>
                        <a:ext cx="11480800" cy="7874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17423799"/>
              </p:ext>
            </p:extLst>
          </p:nvPr>
        </p:nvGraphicFramePr>
        <p:xfrm>
          <a:off x="473329" y="4445635"/>
          <a:ext cx="11480800" cy="584200"/>
        </p:xfrm>
        <a:graphic>
          <a:graphicData uri="http://schemas.openxmlformats.org/presentationml/2006/ole">
            <mc:AlternateContent xmlns:mc="http://schemas.openxmlformats.org/markup-compatibility/2006">
              <mc:Choice xmlns:v="urn:schemas-microsoft-com:vml" Requires="v">
                <p:oleObj spid="_x0000_s10320"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473329" y="4445635"/>
                        <a:ext cx="11480800" cy="5842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2085747570"/>
              </p:ext>
            </p:extLst>
          </p:nvPr>
        </p:nvGraphicFramePr>
        <p:xfrm>
          <a:off x="460629" y="4966589"/>
          <a:ext cx="11480800" cy="787400"/>
        </p:xfrm>
        <a:graphic>
          <a:graphicData uri="http://schemas.openxmlformats.org/presentationml/2006/ole">
            <mc:AlternateContent xmlns:mc="http://schemas.openxmlformats.org/markup-compatibility/2006">
              <mc:Choice xmlns:v="urn:schemas-microsoft-com:vml" Requires="v">
                <p:oleObj spid="_x0000_s10321" name="Document" r:id="rId21" imgW="11497045" imgH="791114" progId="Word.Document.8">
                  <p:embed/>
                </p:oleObj>
              </mc:Choice>
              <mc:Fallback>
                <p:oleObj name="Document" r:id="rId21" imgW="11497045" imgH="791114" progId="Word.Document.8">
                  <p:embed/>
                  <p:pic>
                    <p:nvPicPr>
                      <p:cNvPr id="0" name=""/>
                      <p:cNvPicPr/>
                      <p:nvPr/>
                    </p:nvPicPr>
                    <p:blipFill>
                      <a:blip r:embed="rId22"/>
                      <a:stretch>
                        <a:fillRect/>
                      </a:stretch>
                    </p:blipFill>
                    <p:spPr>
                      <a:xfrm>
                        <a:off x="460629" y="4966589"/>
                        <a:ext cx="11480800" cy="7874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linds(horizontal)">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linds(horizontal)">
                                      <p:cBhvr>
                                        <p:cTn id="25" dur="500"/>
                                        <p:tgtEl>
                                          <p:spTgt spid="7"/>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blinds(horizontal)">
                                      <p:cBhvr>
                                        <p:cTn id="3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352234" y="404622"/>
            <a:ext cx="11373168" cy="5184648"/>
            <a:chOff x="389255" y="2564892"/>
            <a:chExt cx="11373168" cy="5184648"/>
          </a:xfrm>
        </p:grpSpPr>
        <p:sp>
          <p:nvSpPr>
            <p:cNvPr id="15" name="圆角矩形 14"/>
            <p:cNvSpPr/>
            <p:nvPr>
              <p:custDataLst>
                <p:tags r:id="rId2"/>
              </p:custDataLst>
            </p:nvPr>
          </p:nvSpPr>
          <p:spPr>
            <a:xfrm>
              <a:off x="389255" y="2677922"/>
              <a:ext cx="11373168" cy="5071618"/>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sp>
        <p:nvSpPr>
          <p:cNvPr id="18" name="矩形 17"/>
          <p:cNvSpPr/>
          <p:nvPr/>
        </p:nvSpPr>
        <p:spPr>
          <a:xfrm>
            <a:off x="463355" y="639451"/>
            <a:ext cx="11087744"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Calibri"/>
                <a:ea typeface="宋体" pitchFamily="2" charset="-122"/>
                <a:cs typeface="Times New Roman"/>
              </a:rPr>
              <a:t>∵</a:t>
            </a:r>
            <a:r>
              <a:rPr lang="en-US" altLang="zh-CN" sz="2600" b="1" i="1" kern="100" dirty="0">
                <a:latin typeface="Times New Roman"/>
                <a:ea typeface="宋体" pitchFamily="2" charset="-122"/>
              </a:rPr>
              <a:t>l</a:t>
            </a:r>
            <a:r>
              <a:rPr lang="en-US" altLang="zh-CN" sz="2600" b="1" kern="100" dirty="0">
                <a:latin typeface="Times New Roman"/>
                <a:ea typeface="宋体" pitchFamily="2" charset="-122"/>
              </a:rPr>
              <a:t>′</a:t>
            </a:r>
            <a:r>
              <a:rPr lang="zh-CN" altLang="zh-CN" sz="2600" b="1" kern="100" dirty="0">
                <a:latin typeface="Times New Roman"/>
                <a:ea typeface="宋体" pitchFamily="2" charset="-122"/>
                <a:cs typeface="Times New Roman"/>
              </a:rPr>
              <a:t>与</a:t>
            </a:r>
            <a:r>
              <a:rPr lang="en-US" altLang="zh-CN" sz="2600" b="1" i="1" kern="100" dirty="0">
                <a:latin typeface="Times New Roman"/>
                <a:ea typeface="宋体" pitchFamily="2" charset="-122"/>
              </a:rPr>
              <a:t>l</a:t>
            </a:r>
            <a:r>
              <a:rPr lang="zh-CN" altLang="zh-CN" sz="2600" b="1" kern="100" dirty="0">
                <a:latin typeface="Times New Roman"/>
                <a:ea typeface="宋体" pitchFamily="2" charset="-122"/>
                <a:cs typeface="Times New Roman"/>
              </a:rPr>
              <a:t>垂直，</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4010244107"/>
              </p:ext>
            </p:extLst>
          </p:nvPr>
        </p:nvGraphicFramePr>
        <p:xfrm>
          <a:off x="520700" y="1282700"/>
          <a:ext cx="10363200" cy="1130300"/>
        </p:xfrm>
        <a:graphic>
          <a:graphicData uri="http://schemas.openxmlformats.org/presentationml/2006/ole">
            <mc:AlternateContent xmlns:mc="http://schemas.openxmlformats.org/markup-compatibility/2006">
              <mc:Choice xmlns:v="urn:schemas-microsoft-com:vml" Requires="v">
                <p:oleObj spid="_x0000_s11356" name="Document" r:id="rId9" imgW="10368697" imgH="1125388" progId="Word.Document.8">
                  <p:embed/>
                </p:oleObj>
              </mc:Choice>
              <mc:Fallback>
                <p:oleObj name="Document" r:id="rId9" imgW="10368697" imgH="1125388" progId="Word.Document.8">
                  <p:embed/>
                  <p:pic>
                    <p:nvPicPr>
                      <p:cNvPr id="0" name=""/>
                      <p:cNvPicPr/>
                      <p:nvPr/>
                    </p:nvPicPr>
                    <p:blipFill>
                      <a:blip r:embed="rId10"/>
                      <a:stretch>
                        <a:fillRect/>
                      </a:stretch>
                    </p:blipFill>
                    <p:spPr>
                      <a:xfrm>
                        <a:off x="520700" y="1282700"/>
                        <a:ext cx="10363200" cy="11303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879489117"/>
              </p:ext>
            </p:extLst>
          </p:nvPr>
        </p:nvGraphicFramePr>
        <p:xfrm>
          <a:off x="508000" y="2120900"/>
          <a:ext cx="9702800" cy="1320800"/>
        </p:xfrm>
        <a:graphic>
          <a:graphicData uri="http://schemas.openxmlformats.org/presentationml/2006/ole">
            <mc:AlternateContent xmlns:mc="http://schemas.openxmlformats.org/markup-compatibility/2006">
              <mc:Choice xmlns:v="urn:schemas-microsoft-com:vml" Requires="v">
                <p:oleObj spid="_x0000_s11357" name="Document" r:id="rId12" imgW="9708183" imgH="1315528" progId="Word.Document.8">
                  <p:embed/>
                </p:oleObj>
              </mc:Choice>
              <mc:Fallback>
                <p:oleObj name="Document" r:id="rId12" imgW="9708183" imgH="1315528" progId="Word.Document.8">
                  <p:embed/>
                  <p:pic>
                    <p:nvPicPr>
                      <p:cNvPr id="0" name=""/>
                      <p:cNvPicPr/>
                      <p:nvPr/>
                    </p:nvPicPr>
                    <p:blipFill>
                      <a:blip r:embed="rId13"/>
                      <a:stretch>
                        <a:fillRect/>
                      </a:stretch>
                    </p:blipFill>
                    <p:spPr>
                      <a:xfrm>
                        <a:off x="508000" y="2120900"/>
                        <a:ext cx="9702800" cy="13208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980118717"/>
              </p:ext>
            </p:extLst>
          </p:nvPr>
        </p:nvGraphicFramePr>
        <p:xfrm>
          <a:off x="511429" y="2895600"/>
          <a:ext cx="11480800" cy="584200"/>
        </p:xfrm>
        <a:graphic>
          <a:graphicData uri="http://schemas.openxmlformats.org/presentationml/2006/ole">
            <mc:AlternateContent xmlns:mc="http://schemas.openxmlformats.org/markup-compatibility/2006">
              <mc:Choice xmlns:v="urn:schemas-microsoft-com:vml" Requires="v">
                <p:oleObj spid="_x0000_s11358"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511429" y="2895600"/>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1975316144"/>
              </p:ext>
            </p:extLst>
          </p:nvPr>
        </p:nvGraphicFramePr>
        <p:xfrm>
          <a:off x="498729" y="3530600"/>
          <a:ext cx="11480800" cy="584200"/>
        </p:xfrm>
        <a:graphic>
          <a:graphicData uri="http://schemas.openxmlformats.org/presentationml/2006/ole">
            <mc:AlternateContent xmlns:mc="http://schemas.openxmlformats.org/markup-compatibility/2006">
              <mc:Choice xmlns:v="urn:schemas-microsoft-com:vml" Requires="v">
                <p:oleObj spid="_x0000_s11359"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498729" y="3530600"/>
                        <a:ext cx="11480800" cy="5842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585521202"/>
              </p:ext>
            </p:extLst>
          </p:nvPr>
        </p:nvGraphicFramePr>
        <p:xfrm>
          <a:off x="473329" y="4191000"/>
          <a:ext cx="11480800" cy="584200"/>
        </p:xfrm>
        <a:graphic>
          <a:graphicData uri="http://schemas.openxmlformats.org/presentationml/2006/ole">
            <mc:AlternateContent xmlns:mc="http://schemas.openxmlformats.org/markup-compatibility/2006">
              <mc:Choice xmlns:v="urn:schemas-microsoft-com:vml" Requires="v">
                <p:oleObj spid="_x0000_s11360" name="Document" r:id="rId21" imgW="11497045" imgH="593425" progId="Word.Document.8">
                  <p:embed/>
                </p:oleObj>
              </mc:Choice>
              <mc:Fallback>
                <p:oleObj name="Document" r:id="rId21" imgW="11497045" imgH="593425" progId="Word.Document.8">
                  <p:embed/>
                  <p:pic>
                    <p:nvPicPr>
                      <p:cNvPr id="0" name=""/>
                      <p:cNvPicPr/>
                      <p:nvPr/>
                    </p:nvPicPr>
                    <p:blipFill>
                      <a:blip r:embed="rId22"/>
                      <a:stretch>
                        <a:fillRect/>
                      </a:stretch>
                    </p:blipFill>
                    <p:spPr>
                      <a:xfrm>
                        <a:off x="473329" y="4191000"/>
                        <a:ext cx="11480800" cy="5842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890287003"/>
              </p:ext>
            </p:extLst>
          </p:nvPr>
        </p:nvGraphicFramePr>
        <p:xfrm>
          <a:off x="447929" y="4851400"/>
          <a:ext cx="11480800" cy="584200"/>
        </p:xfrm>
        <a:graphic>
          <a:graphicData uri="http://schemas.openxmlformats.org/presentationml/2006/ole">
            <mc:AlternateContent xmlns:mc="http://schemas.openxmlformats.org/markup-compatibility/2006">
              <mc:Choice xmlns:v="urn:schemas-microsoft-com:vml" Requires="v">
                <p:oleObj spid="_x0000_s11361" name="Document" r:id="rId24" imgW="11497045" imgH="593425" progId="Word.Document.8">
                  <p:embed/>
                </p:oleObj>
              </mc:Choice>
              <mc:Fallback>
                <p:oleObj name="Document" r:id="rId24" imgW="11497045" imgH="593425" progId="Word.Document.8">
                  <p:embed/>
                  <p:pic>
                    <p:nvPicPr>
                      <p:cNvPr id="0" name=""/>
                      <p:cNvPicPr/>
                      <p:nvPr/>
                    </p:nvPicPr>
                    <p:blipFill>
                      <a:blip r:embed="rId25"/>
                      <a:stretch>
                        <a:fillRect/>
                      </a:stretch>
                    </p:blipFill>
                    <p:spPr>
                      <a:xfrm>
                        <a:off x="447929" y="4851400"/>
                        <a:ext cx="11480800" cy="584200"/>
                      </a:xfrm>
                      <a:prstGeom prst="rect">
                        <a:avLst/>
                      </a:prstGeom>
                    </p:spPr>
                  </p:pic>
                </p:oleObj>
              </mc:Fallback>
            </mc:AlternateContent>
          </a:graphicData>
        </a:graphic>
      </p:graphicFrame>
    </p:spTree>
    <p:extLst>
      <p:ext uri="{BB962C8B-B14F-4D97-AF65-F5344CB8AC3E}">
        <p14:creationId xmlns:p14="http://schemas.microsoft.com/office/powerpoint/2010/main" val="1257490180"/>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linds(horizont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blinds(horizontal)">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blinds(horizontal)">
                                      <p:cBhvr>
                                        <p:cTn id="3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352234" y="1040003"/>
            <a:ext cx="11373168" cy="2605025"/>
            <a:chOff x="389255" y="2564892"/>
            <a:chExt cx="11373168" cy="2605025"/>
          </a:xfrm>
        </p:grpSpPr>
        <p:sp>
          <p:nvSpPr>
            <p:cNvPr id="15" name="圆角矩形 14"/>
            <p:cNvSpPr/>
            <p:nvPr>
              <p:custDataLst>
                <p:tags r:id="rId2"/>
              </p:custDataLst>
            </p:nvPr>
          </p:nvSpPr>
          <p:spPr>
            <a:xfrm>
              <a:off x="389255" y="2677923"/>
              <a:ext cx="11373168" cy="2491994"/>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sp>
        <p:nvSpPr>
          <p:cNvPr id="18" name="矩形 17"/>
          <p:cNvSpPr/>
          <p:nvPr/>
        </p:nvSpPr>
        <p:spPr>
          <a:xfrm>
            <a:off x="463355" y="1351032"/>
            <a:ext cx="11087744"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由</a:t>
            </a:r>
            <a:r>
              <a:rPr lang="en-US" altLang="zh-CN" sz="2600" b="1" i="1" kern="100" dirty="0">
                <a:latin typeface="Times New Roman"/>
                <a:ea typeface="宋体" pitchFamily="2" charset="-122"/>
                <a:cs typeface="Courier New"/>
              </a:rPr>
              <a:t>l</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与</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垂直，可设</a:t>
            </a:r>
            <a:r>
              <a:rPr lang="en-US" altLang="zh-CN" sz="2600" b="1" i="1" kern="100" dirty="0">
                <a:latin typeface="Times New Roman"/>
                <a:ea typeface="宋体" pitchFamily="2" charset="-122"/>
                <a:cs typeface="Courier New"/>
              </a:rPr>
              <a:t>l</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的方程为</a:t>
            </a:r>
            <a:r>
              <a:rPr lang="en-US" altLang="zh-CN" sz="2600" b="1" kern="100" dirty="0">
                <a:latin typeface="Times New Roman"/>
                <a:ea typeface="宋体" pitchFamily="2" charset="-122"/>
                <a:cs typeface="Courier New"/>
              </a:rPr>
              <a:t>4</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n</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effectLst/>
              <a:latin typeface="宋体"/>
              <a:cs typeface="Courier New"/>
            </a:endParaRPr>
          </a:p>
        </p:txBody>
      </p:sp>
      <p:graphicFrame>
        <p:nvGraphicFramePr>
          <p:cNvPr id="8" name="对象 7"/>
          <p:cNvGraphicFramePr>
            <a:graphicFrameLocks noChangeAspect="1"/>
          </p:cNvGraphicFramePr>
          <p:nvPr>
            <p:extLst>
              <p:ext uri="{D42A27DB-BD31-4B8C-83A1-F6EECF244321}">
                <p14:modId xmlns:p14="http://schemas.microsoft.com/office/powerpoint/2010/main" val="1200410868"/>
              </p:ext>
            </p:extLst>
          </p:nvPr>
        </p:nvGraphicFramePr>
        <p:xfrm>
          <a:off x="381000" y="404622"/>
          <a:ext cx="11480800" cy="584200"/>
        </p:xfrm>
        <a:graphic>
          <a:graphicData uri="http://schemas.openxmlformats.org/presentationml/2006/ole">
            <mc:AlternateContent xmlns:mc="http://schemas.openxmlformats.org/markup-compatibility/2006">
              <mc:Choice xmlns:v="urn:schemas-microsoft-com:vml" Requires="v">
                <p:oleObj spid="_x0000_s12304" name="Document" r:id="rId9" imgW="11497045" imgH="593425" progId="Word.Document.8">
                  <p:embed/>
                </p:oleObj>
              </mc:Choice>
              <mc:Fallback>
                <p:oleObj name="Document" r:id="rId9" imgW="11497045" imgH="593425" progId="Word.Document.8">
                  <p:embed/>
                  <p:pic>
                    <p:nvPicPr>
                      <p:cNvPr id="0" name=""/>
                      <p:cNvPicPr/>
                      <p:nvPr/>
                    </p:nvPicPr>
                    <p:blipFill>
                      <a:blip r:embed="rId10"/>
                      <a:stretch>
                        <a:fillRect/>
                      </a:stretch>
                    </p:blipFill>
                    <p:spPr>
                      <a:xfrm>
                        <a:off x="381000" y="404622"/>
                        <a:ext cx="11480800" cy="584200"/>
                      </a:xfrm>
                      <a:prstGeom prst="rect">
                        <a:avLst/>
                      </a:prstGeom>
                    </p:spPr>
                  </p:pic>
                </p:oleObj>
              </mc:Fallback>
            </mc:AlternateContent>
          </a:graphicData>
        </a:graphic>
      </p:graphicFrame>
      <p:sp>
        <p:nvSpPr>
          <p:cNvPr id="14" name="矩形 13"/>
          <p:cNvSpPr/>
          <p:nvPr/>
        </p:nvSpPr>
        <p:spPr>
          <a:xfrm>
            <a:off x="521792" y="1996230"/>
            <a:ext cx="10869271" cy="1292662"/>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将</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代入上式得</a:t>
            </a:r>
            <a:r>
              <a:rPr lang="en-US" altLang="zh-CN" sz="2600" b="1" i="1" kern="100" dirty="0">
                <a:latin typeface="Times New Roman"/>
                <a:ea typeface="宋体" pitchFamily="2" charset="-122"/>
                <a:cs typeface="Courier New"/>
              </a:rPr>
              <a:t>n</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13.</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宋体"/>
                <a:ea typeface="宋体" pitchFamily="2" charset="-122"/>
                <a:cs typeface="Times New Roman"/>
              </a:rPr>
              <a:t>∴</a:t>
            </a:r>
            <a:r>
              <a:rPr lang="zh-CN" altLang="zh-CN" sz="2600" b="1" kern="100" dirty="0">
                <a:latin typeface="Times New Roman"/>
                <a:ea typeface="宋体" pitchFamily="2" charset="-122"/>
                <a:cs typeface="Times New Roman"/>
              </a:rPr>
              <a:t>所求直线的方程为</a:t>
            </a:r>
            <a:r>
              <a:rPr lang="en-US" altLang="zh-CN" sz="2600" b="1" kern="100" dirty="0">
                <a:latin typeface="Times New Roman"/>
                <a:ea typeface="宋体" pitchFamily="2" charset="-122"/>
                <a:cs typeface="Courier New"/>
              </a:rPr>
              <a:t>4</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effectLst/>
              <a:latin typeface="宋体"/>
              <a:cs typeface="Courier New"/>
            </a:endParaRPr>
          </a:p>
        </p:txBody>
      </p:sp>
      <p:pic>
        <p:nvPicPr>
          <p:cNvPr id="19" name="返回">
            <a:hlinkClick r:id="rId11" action="ppaction://hlinksldjump"/>
          </p:cNvPr>
          <p:cNvPicPr>
            <a:picLocks noChangeAspect="1"/>
          </p:cNvPicPr>
          <p:nvPr/>
        </p:nvPicPr>
        <p:blipFill>
          <a:blip r:embed="rId12" cstate="print">
            <a:extLst>
              <a:ext uri="{28A0092B-C50C-407E-A947-70E740481C1C}">
                <a14:useLocalDpi xmlns:a14="http://schemas.microsoft.com/office/drawing/2010/main" val="0"/>
              </a:ext>
            </a:extLst>
          </a:blip>
          <a:stretch>
            <a:fillRect/>
          </a:stretch>
        </p:blipFill>
        <p:spPr>
          <a:xfrm>
            <a:off x="11239498" y="6327667"/>
            <a:ext cx="952502" cy="399289"/>
          </a:xfrm>
          <a:prstGeom prst="rect">
            <a:avLst/>
          </a:prstGeom>
        </p:spPr>
      </p:pic>
    </p:spTree>
    <p:extLst>
      <p:ext uri="{BB962C8B-B14F-4D97-AF65-F5344CB8AC3E}">
        <p14:creationId xmlns:p14="http://schemas.microsoft.com/office/powerpoint/2010/main" val="3914737129"/>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linds(horizontal)">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4">
                                            <p:txEl>
                                              <p:pRg st="0" end="0"/>
                                            </p:txEl>
                                          </p:spTgt>
                                        </p:tgtEl>
                                        <p:attrNameLst>
                                          <p:attrName>style.visibility</p:attrName>
                                        </p:attrNameLst>
                                      </p:cBhvr>
                                      <p:to>
                                        <p:strVal val="visible"/>
                                      </p:to>
                                    </p:set>
                                    <p:animEffect transition="in" filter="blinds(horizontal)">
                                      <p:cBhvr>
                                        <p:cTn id="15" dur="500"/>
                                        <p:tgtEl>
                                          <p:spTgt spid="14">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4">
                                            <p:txEl>
                                              <p:pRg st="1" end="1"/>
                                            </p:txEl>
                                          </p:spTgt>
                                        </p:tgtEl>
                                        <p:attrNameLst>
                                          <p:attrName>style.visibility</p:attrName>
                                        </p:attrNameLst>
                                      </p:cBhvr>
                                      <p:to>
                                        <p:strVal val="visible"/>
                                      </p:to>
                                    </p:set>
                                    <p:animEffect transition="in" filter="blinds(horizontal)">
                                      <p:cBhvr>
                                        <p:cTn id="20" dur="500"/>
                                        <p:tgtEl>
                                          <p:spTgt spid="1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 name="矩形 1"/>
          <p:cNvSpPr/>
          <p:nvPr>
            <p:custDataLst>
              <p:tags r:id="rId1"/>
            </p:custDataLst>
          </p:nvPr>
        </p:nvSpPr>
        <p:spPr>
          <a:xfrm flipV="1">
            <a:off x="0" y="1988820"/>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alpha val="93000"/>
                </a:srgbClr>
              </a:solidFill>
              <a:latin typeface="微软雅黑" panose="020B0503020204020204" pitchFamily="34" charset="-122"/>
            </a:endParaRPr>
          </a:p>
        </p:txBody>
      </p:sp>
      <p:sp>
        <p:nvSpPr>
          <p:cNvPr id="22" name="标题 24"/>
          <p:cNvSpPr txBox="1"/>
          <p:nvPr>
            <p:custDataLst>
              <p:tags r:id="rId2"/>
            </p:custDataLst>
          </p:nvPr>
        </p:nvSpPr>
        <p:spPr>
          <a:xfrm>
            <a:off x="2279650" y="3128010"/>
            <a:ext cx="7746365" cy="918845"/>
          </a:xfrm>
          <a:prstGeom prst="rect">
            <a:avLst/>
          </a:prstGeom>
        </p:spPr>
        <p:txBody>
          <a:bodyPr vert="horz" lIns="91419" tIns="45709" rIns="91419" bIns="45709" rtlCol="0" anchor="ctr">
            <a:noAutofit/>
          </a:bodyPr>
          <a:lst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defRPr/>
            </a:pPr>
            <a:r>
              <a:rPr lang="zh-CN" altLang="en-US" sz="4800" b="1">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直线一般式方程的应用</a:t>
            </a:r>
            <a:endParaRPr lang="zh-CN" altLang="zh-CN" sz="48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矩形 23"/>
          <p:cNvSpPr/>
          <p:nvPr>
            <p:custDataLst>
              <p:tags r:id="rId3"/>
            </p:custDataLst>
          </p:nvPr>
        </p:nvSpPr>
        <p:spPr>
          <a:xfrm>
            <a:off x="2423795" y="2564130"/>
            <a:ext cx="2151380" cy="501015"/>
          </a:xfrm>
          <a:prstGeom prst="rect">
            <a:avLst/>
          </a:prstGeom>
          <a:solidFill>
            <a:srgbClr val="77933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3600" dirty="0" smtClean="0">
                <a:solidFill>
                  <a:prstClr val="white"/>
                </a:solidFill>
                <a:latin typeface="微软雅黑" panose="020B0503020204020204" pitchFamily="34" charset="-122"/>
                <a:ea typeface="微软雅黑" panose="020B0503020204020204" pitchFamily="34" charset="-122"/>
              </a:rPr>
              <a:t>三</a:t>
            </a:r>
            <a:endParaRPr lang="zh-CN" altLang="en-US" sz="360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853299" y="1743075"/>
            <a:ext cx="8140079" cy="3093154"/>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cs typeface="Times New Roman"/>
              </a:rPr>
              <a:t>本节课开始之前，让我们先回顾两个小</a:t>
            </a:r>
            <a:r>
              <a:rPr lang="zh-CN" altLang="zh-CN" sz="2600" b="1" kern="100" dirty="0" smtClean="0">
                <a:latin typeface="Times New Roman"/>
                <a:cs typeface="Times New Roman"/>
              </a:rPr>
              <a:t>知识</a:t>
            </a:r>
            <a:r>
              <a:rPr lang="en-US" altLang="zh-CN" sz="2600" b="1" kern="100" dirty="0" smtClean="0">
                <a:latin typeface="Times New Roman"/>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1.</a:t>
            </a:r>
            <a:r>
              <a:rPr lang="zh-CN" altLang="zh-CN" sz="2600" b="1" kern="100" dirty="0">
                <a:latin typeface="Times New Roman"/>
                <a:cs typeface="Times New Roman"/>
              </a:rPr>
              <a:t>填一填：</a:t>
            </a:r>
            <a:r>
              <a:rPr lang="en-US" altLang="zh-CN" sz="2600" b="1" kern="100" dirty="0">
                <a:latin typeface="Times New Roman"/>
                <a:cs typeface="Courier New"/>
              </a:rPr>
              <a:t>(1)</a:t>
            </a:r>
            <a:r>
              <a:rPr lang="zh-CN" altLang="zh-CN" sz="2600" b="1" kern="100" dirty="0">
                <a:latin typeface="Times New Roman"/>
                <a:cs typeface="Times New Roman"/>
              </a:rPr>
              <a:t>直线的点斜式方程：</a:t>
            </a:r>
            <a:r>
              <a:rPr lang="en-US" altLang="zh-CN" sz="2600" b="1" kern="100" dirty="0">
                <a:latin typeface="Times New Roman"/>
                <a:cs typeface="Courier New"/>
              </a:rPr>
              <a:t>________</a:t>
            </a:r>
            <a:r>
              <a:rPr lang="zh-CN" altLang="zh-CN" sz="2600" b="1" kern="100" dirty="0">
                <a:latin typeface="Times New Roman"/>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(2)</a:t>
            </a:r>
            <a:r>
              <a:rPr lang="zh-CN" altLang="zh-CN" sz="2600" b="1" kern="100" dirty="0">
                <a:latin typeface="Times New Roman"/>
                <a:cs typeface="Times New Roman"/>
              </a:rPr>
              <a:t>直线的斜截式方程：</a:t>
            </a:r>
            <a:r>
              <a:rPr lang="en-US" altLang="zh-CN" sz="2600" b="1" kern="100" dirty="0">
                <a:latin typeface="Times New Roman"/>
                <a:cs typeface="Courier New"/>
              </a:rPr>
              <a:t>________</a:t>
            </a:r>
            <a:r>
              <a:rPr lang="zh-CN" altLang="zh-CN" sz="2600" b="1" kern="100" dirty="0">
                <a:latin typeface="Times New Roman"/>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(3)</a:t>
            </a:r>
            <a:r>
              <a:rPr lang="zh-CN" altLang="zh-CN" sz="2600" b="1" kern="100" dirty="0">
                <a:latin typeface="Times New Roman"/>
                <a:cs typeface="Times New Roman"/>
              </a:rPr>
              <a:t>直线的两点式方程：</a:t>
            </a:r>
            <a:r>
              <a:rPr lang="en-US" altLang="zh-CN" sz="2600" b="1" kern="100" dirty="0">
                <a:latin typeface="Times New Roman"/>
                <a:cs typeface="Courier New"/>
              </a:rPr>
              <a:t>________</a:t>
            </a:r>
            <a:r>
              <a:rPr lang="zh-CN" altLang="zh-CN" sz="2600" b="1" kern="100" dirty="0">
                <a:latin typeface="Times New Roman"/>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(4)</a:t>
            </a:r>
            <a:r>
              <a:rPr lang="zh-CN" altLang="zh-CN" sz="2600" b="1" kern="100" dirty="0">
                <a:latin typeface="Times New Roman"/>
                <a:cs typeface="Times New Roman"/>
              </a:rPr>
              <a:t>直线的截距式方程：</a:t>
            </a:r>
            <a:r>
              <a:rPr lang="en-US" altLang="zh-CN" sz="2600" b="1" kern="100" dirty="0">
                <a:latin typeface="Times New Roman"/>
                <a:cs typeface="Courier New"/>
              </a:rPr>
              <a:t>________.</a:t>
            </a:r>
            <a:endParaRPr lang="zh-CN" altLang="zh-CN" sz="1050" kern="100" dirty="0">
              <a:effectLst/>
              <a:latin typeface="宋体"/>
              <a:cs typeface="Courier New"/>
            </a:endParaRPr>
          </a:p>
        </p:txBody>
      </p:sp>
      <p:sp>
        <p:nvSpPr>
          <p:cNvPr id="17" name="矩形 16"/>
          <p:cNvSpPr/>
          <p:nvPr>
            <p:custDataLst>
              <p:tags r:id="rId1"/>
            </p:custDataLst>
          </p:nvPr>
        </p:nvSpPr>
        <p:spPr>
          <a:xfrm>
            <a:off x="786905" y="0"/>
            <a:ext cx="1259395" cy="1701208"/>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extBox 8"/>
          <p:cNvSpPr txBox="1"/>
          <p:nvPr>
            <p:custDataLst>
              <p:tags r:id="rId2"/>
            </p:custDataLst>
          </p:nvPr>
        </p:nvSpPr>
        <p:spPr>
          <a:xfrm>
            <a:off x="610626" y="1039501"/>
            <a:ext cx="1611952" cy="384175"/>
          </a:xfrm>
          <a:prstGeom prst="rect">
            <a:avLst/>
          </a:prstGeom>
          <a:noFill/>
        </p:spPr>
        <p:txBody>
          <a:bodyPr wrap="square" lIns="0" tIns="0" rIns="0" bIns="0" rtlCol="0" anchor="ctr">
            <a:spAutoFit/>
          </a:bodyPr>
          <a:lstStyle/>
          <a:p>
            <a:pPr algn="ctr">
              <a:lnSpc>
                <a:spcPts val="3000"/>
              </a:lnSpc>
            </a:pPr>
            <a:r>
              <a:rPr lang="zh-CN" altLang="en-US" sz="2000" dirty="0" smtClean="0">
                <a:solidFill>
                  <a:prstClr val="white"/>
                </a:solidFill>
                <a:ea typeface="微软雅黑" panose="020B0503020204020204" pitchFamily="34" charset="-122"/>
              </a:rPr>
              <a:t>引入</a:t>
            </a:r>
            <a:endParaRPr lang="zh-CN" altLang="en-US" sz="2000" dirty="0">
              <a:solidFill>
                <a:prstClr val="white"/>
              </a:solidFill>
              <a:ea typeface="微软雅黑" panose="020B0503020204020204" pitchFamily="34" charset="-122"/>
              <a:sym typeface="Arial" panose="020B0604020202020204" pitchFamily="34" charset="0"/>
            </a:endParaRPr>
          </a:p>
        </p:txBody>
      </p:sp>
      <p:sp>
        <p:nvSpPr>
          <p:cNvPr id="8" name="矩形 7"/>
          <p:cNvSpPr/>
          <p:nvPr/>
        </p:nvSpPr>
        <p:spPr>
          <a:xfrm>
            <a:off x="924052" y="4718564"/>
            <a:ext cx="8140079" cy="616579"/>
          </a:xfrm>
          <a:prstGeom prst="rect">
            <a:avLst/>
          </a:prstGeom>
        </p:spPr>
        <p:txBody>
          <a:bodyPr>
            <a:spAutoFit/>
          </a:bodyPr>
          <a:lstStyle/>
          <a:p>
            <a:pPr algn="just">
              <a:lnSpc>
                <a:spcPct val="150000"/>
              </a:lnSpc>
              <a:spcAft>
                <a:spcPts val="0"/>
              </a:spcAft>
              <a:tabLst>
                <a:tab pos="2430780" algn="l"/>
              </a:tabLst>
            </a:pPr>
            <a:r>
              <a:rPr lang="en-US" altLang="zh-CN" sz="2600" b="1" kern="100">
                <a:latin typeface="Times New Roman"/>
                <a:cs typeface="Courier New"/>
              </a:rPr>
              <a:t>2.</a:t>
            </a:r>
            <a:r>
              <a:rPr lang="zh-CN" altLang="zh-CN" sz="2600" b="1" kern="100" dirty="0">
                <a:latin typeface="Times New Roman"/>
                <a:cs typeface="Times New Roman"/>
              </a:rPr>
              <a:t>两条直线平行、垂直的条件分别是什么？</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2"/>
          <p:cNvSpPr/>
          <p:nvPr/>
        </p:nvSpPr>
        <p:spPr>
          <a:xfrm>
            <a:off x="0" y="193739"/>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393410" y="175895"/>
            <a:ext cx="647703" cy="400110"/>
          </a:xfrm>
          <a:prstGeom prst="rect">
            <a:avLst/>
          </a:prstGeom>
          <a:noFill/>
        </p:spPr>
        <p:txBody>
          <a:bodyPr wrap="square" rtlCol="0">
            <a:spAutoFit/>
          </a:bodyPr>
          <a:lstStyle/>
          <a:p>
            <a:pPr defTabSz="914400"/>
            <a:r>
              <a:rPr kumimoji="1" lang="zh-CN" altLang="en-US" sz="2000" b="1" dirty="0" smtClean="0">
                <a:solidFill>
                  <a:prstClr val="white"/>
                </a:solidFill>
                <a:latin typeface="微软雅黑" pitchFamily="34" charset="-122"/>
                <a:ea typeface="微软雅黑" pitchFamily="34" charset="-122"/>
              </a:rPr>
              <a:t>例</a:t>
            </a:r>
            <a:r>
              <a:rPr kumimoji="1" lang="en-US" altLang="zh-CN" sz="2000" b="1" dirty="0" smtClean="0">
                <a:solidFill>
                  <a:prstClr val="white"/>
                </a:solidFill>
                <a:latin typeface="微软雅黑" pitchFamily="34" charset="-122"/>
                <a:ea typeface="微软雅黑" pitchFamily="34" charset="-122"/>
              </a:rPr>
              <a:t>3</a:t>
            </a:r>
            <a:endParaRPr kumimoji="1" lang="zh-CN" altLang="en-US" sz="2000" b="1" dirty="0">
              <a:solidFill>
                <a:prstClr val="white"/>
              </a:solidFill>
              <a:latin typeface="微软雅黑" pitchFamily="34" charset="-122"/>
              <a:ea typeface="微软雅黑" pitchFamily="34" charset="-122"/>
            </a:endParaRPr>
          </a:p>
        </p:txBody>
      </p:sp>
      <p:sp>
        <p:nvSpPr>
          <p:cNvPr id="12" name="矩形 11"/>
          <p:cNvSpPr/>
          <p:nvPr/>
        </p:nvSpPr>
        <p:spPr>
          <a:xfrm>
            <a:off x="275273" y="607949"/>
            <a:ext cx="11537950" cy="616579"/>
          </a:xfrm>
          <a:prstGeom prst="rect">
            <a:avLst/>
          </a:prstGeom>
        </p:spPr>
        <p:txBody>
          <a:bodyPr>
            <a:spAutoFit/>
          </a:bodyPr>
          <a:lstStyle/>
          <a:p>
            <a:pPr algn="just">
              <a:lnSpc>
                <a:spcPct val="150000"/>
              </a:lnSpc>
              <a:spcAft>
                <a:spcPts val="0"/>
              </a:spcAft>
              <a:tabLst>
                <a:tab pos="2430780" algn="l"/>
              </a:tabLst>
            </a:pPr>
            <a:r>
              <a:rPr lang="zh-CN" altLang="zh-CN" sz="2600" b="1" kern="100" smtClean="0">
                <a:latin typeface="Times New Roman"/>
                <a:cs typeface="Times New Roman"/>
              </a:rPr>
              <a:t>直线</a:t>
            </a:r>
            <a:r>
              <a:rPr lang="en-US" altLang="zh-CN" sz="2600" b="1" i="1" kern="100" dirty="0">
                <a:latin typeface="Times New Roman"/>
                <a:cs typeface="Courier New"/>
              </a:rPr>
              <a:t>l</a:t>
            </a:r>
            <a:r>
              <a:rPr lang="zh-CN" altLang="zh-CN" sz="2600" b="1" kern="100" dirty="0">
                <a:latin typeface="Times New Roman"/>
                <a:cs typeface="Times New Roman"/>
              </a:rPr>
              <a:t>的方程为</a:t>
            </a:r>
            <a:r>
              <a:rPr lang="en-US" altLang="zh-CN" sz="2600" b="1" kern="100" dirty="0">
                <a:latin typeface="Times New Roman"/>
                <a:cs typeface="Courier New"/>
              </a:rPr>
              <a:t>(</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kern="100" dirty="0">
                <a:latin typeface="Times New Roman"/>
                <a:cs typeface="Courier New"/>
              </a:rPr>
              <a:t>0(</a:t>
            </a:r>
            <a:r>
              <a:rPr lang="en-US" altLang="zh-CN" sz="2600" b="1" i="1" kern="100" dirty="0" err="1">
                <a:latin typeface="Times New Roman"/>
                <a:cs typeface="Courier New"/>
              </a:rPr>
              <a:t>a</a:t>
            </a:r>
            <a:r>
              <a:rPr lang="en-US" altLang="zh-CN" sz="2600" b="1" kern="100" dirty="0" err="1">
                <a:latin typeface="宋体"/>
                <a:cs typeface="Times New Roman"/>
              </a:rPr>
              <a:t>∈</a:t>
            </a:r>
            <a:r>
              <a:rPr lang="en-US" altLang="zh-CN" sz="2600" b="1" kern="100" dirty="0" err="1">
                <a:latin typeface="Times New Roman"/>
                <a:cs typeface="Courier New"/>
              </a:rPr>
              <a:t>R</a:t>
            </a:r>
            <a:r>
              <a:rPr lang="en-US" altLang="zh-CN" sz="2600" b="1" kern="100" dirty="0">
                <a:latin typeface="Times New Roman"/>
                <a:cs typeface="Courier New"/>
              </a:rPr>
              <a:t>).</a:t>
            </a:r>
            <a:endParaRPr lang="zh-CN" altLang="zh-CN" sz="1050" kern="100" dirty="0">
              <a:effectLst/>
              <a:latin typeface="宋体"/>
              <a:cs typeface="Courier New"/>
            </a:endParaRPr>
          </a:p>
        </p:txBody>
      </p:sp>
      <p:grpSp>
        <p:nvGrpSpPr>
          <p:cNvPr id="15" name="组合 14"/>
          <p:cNvGrpSpPr/>
          <p:nvPr/>
        </p:nvGrpSpPr>
        <p:grpSpPr>
          <a:xfrm>
            <a:off x="427355" y="1980311"/>
            <a:ext cx="11373168" cy="4689094"/>
            <a:chOff x="389255" y="2564892"/>
            <a:chExt cx="11373168" cy="4689094"/>
          </a:xfrm>
        </p:grpSpPr>
        <p:sp>
          <p:nvSpPr>
            <p:cNvPr id="16" name="圆角矩形 15"/>
            <p:cNvSpPr/>
            <p:nvPr>
              <p:custDataLst>
                <p:tags r:id="rId2"/>
              </p:custDataLst>
            </p:nvPr>
          </p:nvSpPr>
          <p:spPr>
            <a:xfrm>
              <a:off x="389255" y="2677922"/>
              <a:ext cx="11373168" cy="4576064"/>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7" name="矩形 16"/>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8" name="图片 17"/>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sp>
        <p:nvSpPr>
          <p:cNvPr id="19" name="矩形 18"/>
          <p:cNvSpPr/>
          <p:nvPr/>
        </p:nvSpPr>
        <p:spPr>
          <a:xfrm>
            <a:off x="559238" y="2240159"/>
            <a:ext cx="11198621" cy="692497"/>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宋体"/>
                <a:ea typeface="宋体" pitchFamily="2" charset="-122"/>
                <a:cs typeface="Times New Roman"/>
              </a:rPr>
              <a:t>①</a:t>
            </a:r>
            <a:r>
              <a:rPr lang="zh-CN" altLang="zh-CN" sz="2600" b="1" kern="100" dirty="0">
                <a:latin typeface="Times New Roman"/>
                <a:ea typeface="宋体" pitchFamily="2" charset="-122"/>
                <a:cs typeface="Times New Roman"/>
              </a:rPr>
              <a:t>当</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时，直线</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的方程为</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，显然不符合题意；</a:t>
            </a:r>
            <a:endParaRPr lang="zh-CN" altLang="zh-CN" sz="1050" kern="100" dirty="0">
              <a:effectLst/>
              <a:latin typeface="宋体"/>
              <a:cs typeface="Courier New"/>
            </a:endParaRPr>
          </a:p>
        </p:txBody>
      </p:sp>
      <p:sp>
        <p:nvSpPr>
          <p:cNvPr id="11" name="矩形 10"/>
          <p:cNvSpPr/>
          <p:nvPr/>
        </p:nvSpPr>
        <p:spPr>
          <a:xfrm>
            <a:off x="378079" y="1211332"/>
            <a:ext cx="11537950" cy="616579"/>
          </a:xfrm>
          <a:prstGeom prst="rect">
            <a:avLst/>
          </a:prstGeom>
        </p:spPr>
        <p:txBody>
          <a:bodyPr>
            <a:spAutoFit/>
          </a:bodyPr>
          <a:lstStyle/>
          <a:p>
            <a:pPr algn="just">
              <a:lnSpc>
                <a:spcPct val="150000"/>
              </a:lnSpc>
              <a:spcAft>
                <a:spcPts val="0"/>
              </a:spcAft>
              <a:tabLst>
                <a:tab pos="2430780" algn="l"/>
              </a:tabLst>
            </a:pPr>
            <a:r>
              <a:rPr lang="en-US" altLang="zh-CN" sz="2600" b="1" kern="100">
                <a:latin typeface="Times New Roman"/>
                <a:cs typeface="Courier New"/>
              </a:rPr>
              <a:t>(1)</a:t>
            </a:r>
            <a:r>
              <a:rPr lang="zh-CN" altLang="zh-CN" sz="2600" b="1" kern="100" dirty="0">
                <a:latin typeface="Times New Roman"/>
                <a:cs typeface="Times New Roman"/>
              </a:rPr>
              <a:t>若</a:t>
            </a:r>
            <a:r>
              <a:rPr lang="en-US" altLang="zh-CN" sz="2600" b="1" i="1" kern="100" dirty="0">
                <a:latin typeface="Times New Roman"/>
                <a:cs typeface="Courier New"/>
              </a:rPr>
              <a:t>l</a:t>
            </a:r>
            <a:r>
              <a:rPr lang="zh-CN" altLang="zh-CN" sz="2600" b="1" kern="100" dirty="0">
                <a:latin typeface="Times New Roman"/>
                <a:cs typeface="Times New Roman"/>
              </a:rPr>
              <a:t>在两坐标轴上的截距相等，求</a:t>
            </a:r>
            <a:r>
              <a:rPr lang="en-US" altLang="zh-CN" sz="2600" b="1" i="1" kern="100" dirty="0">
                <a:latin typeface="Times New Roman"/>
                <a:cs typeface="Courier New"/>
              </a:rPr>
              <a:t>a</a:t>
            </a:r>
            <a:r>
              <a:rPr lang="zh-CN" altLang="zh-CN" sz="2600" b="1" kern="100" dirty="0">
                <a:latin typeface="Times New Roman"/>
                <a:cs typeface="Times New Roman"/>
              </a:rPr>
              <a:t>的值；</a:t>
            </a:r>
            <a:endParaRPr lang="zh-CN" altLang="zh-CN" sz="1050" kern="100" dirty="0">
              <a:effectLst/>
              <a:latin typeface="宋体"/>
              <a:cs typeface="Courier New"/>
            </a:endParaRPr>
          </a:p>
        </p:txBody>
      </p:sp>
      <p:sp>
        <p:nvSpPr>
          <p:cNvPr id="14" name="矩形 13"/>
          <p:cNvSpPr/>
          <p:nvPr/>
        </p:nvSpPr>
        <p:spPr>
          <a:xfrm>
            <a:off x="555625" y="2825121"/>
            <a:ext cx="11198621" cy="692497"/>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宋体"/>
                <a:ea typeface="宋体" pitchFamily="2" charset="-122"/>
                <a:cs typeface="Times New Roman"/>
              </a:rPr>
              <a:t>②</a:t>
            </a:r>
            <a:r>
              <a:rPr lang="zh-CN" altLang="zh-CN" sz="2600" b="1" kern="100" dirty="0">
                <a:latin typeface="Times New Roman"/>
                <a:ea typeface="宋体" pitchFamily="2" charset="-122"/>
                <a:cs typeface="Times New Roman"/>
              </a:rPr>
              <a:t>当</a:t>
            </a:r>
            <a:r>
              <a:rPr lang="en-US" altLang="zh-CN" sz="2600" b="1" i="1" kern="100" dirty="0">
                <a:latin typeface="Times New Roman"/>
                <a:ea typeface="宋体" pitchFamily="2" charset="-122"/>
                <a:cs typeface="Courier New"/>
              </a:rPr>
              <a:t>a</a:t>
            </a:r>
            <a:r>
              <a:rPr lang="en-US" altLang="zh-CN" sz="2600" b="1" kern="100" dirty="0">
                <a:latin typeface="宋体"/>
                <a:ea typeface="宋体" pitchFamily="2" charset="-122"/>
                <a:cs typeface="Times New Roman"/>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时，令</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，则</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326995077"/>
              </p:ext>
            </p:extLst>
          </p:nvPr>
        </p:nvGraphicFramePr>
        <p:xfrm>
          <a:off x="651129" y="3505200"/>
          <a:ext cx="11480800" cy="990600"/>
        </p:xfrm>
        <a:graphic>
          <a:graphicData uri="http://schemas.openxmlformats.org/presentationml/2006/ole">
            <mc:AlternateContent xmlns:mc="http://schemas.openxmlformats.org/markup-compatibility/2006">
              <mc:Choice xmlns:v="urn:schemas-microsoft-com:vml" Requires="v">
                <p:oleObj spid="_x0000_s13356" name="Document" r:id="rId9" imgW="11497045" imgH="989162" progId="Word.Document.8">
                  <p:embed/>
                </p:oleObj>
              </mc:Choice>
              <mc:Fallback>
                <p:oleObj name="Document" r:id="rId9" imgW="11497045" imgH="989162" progId="Word.Document.8">
                  <p:embed/>
                  <p:pic>
                    <p:nvPicPr>
                      <p:cNvPr id="0" name=""/>
                      <p:cNvPicPr/>
                      <p:nvPr/>
                    </p:nvPicPr>
                    <p:blipFill>
                      <a:blip r:embed="rId10"/>
                      <a:stretch>
                        <a:fillRect/>
                      </a:stretch>
                    </p:blipFill>
                    <p:spPr>
                      <a:xfrm>
                        <a:off x="651129" y="3505200"/>
                        <a:ext cx="11480800" cy="9906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892982623"/>
              </p:ext>
            </p:extLst>
          </p:nvPr>
        </p:nvGraphicFramePr>
        <p:xfrm>
          <a:off x="574929" y="4445889"/>
          <a:ext cx="11480800" cy="584200"/>
        </p:xfrm>
        <a:graphic>
          <a:graphicData uri="http://schemas.openxmlformats.org/presentationml/2006/ole">
            <mc:AlternateContent xmlns:mc="http://schemas.openxmlformats.org/markup-compatibility/2006">
              <mc:Choice xmlns:v="urn:schemas-microsoft-com:vml" Requires="v">
                <p:oleObj spid="_x0000_s13357" name="Document" r:id="rId12" imgW="11497045" imgH="593425" progId="Word.Document.8">
                  <p:embed/>
                </p:oleObj>
              </mc:Choice>
              <mc:Fallback>
                <p:oleObj name="Document" r:id="rId12" imgW="11497045" imgH="593425" progId="Word.Document.8">
                  <p:embed/>
                  <p:pic>
                    <p:nvPicPr>
                      <p:cNvPr id="0" name=""/>
                      <p:cNvPicPr/>
                      <p:nvPr/>
                    </p:nvPicPr>
                    <p:blipFill>
                      <a:blip r:embed="rId13"/>
                      <a:stretch>
                        <a:fillRect/>
                      </a:stretch>
                    </p:blipFill>
                    <p:spPr>
                      <a:xfrm>
                        <a:off x="574929" y="4445889"/>
                        <a:ext cx="11480800" cy="5842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486818468"/>
              </p:ext>
            </p:extLst>
          </p:nvPr>
        </p:nvGraphicFramePr>
        <p:xfrm>
          <a:off x="587629" y="4966589"/>
          <a:ext cx="11480800" cy="990600"/>
        </p:xfrm>
        <a:graphic>
          <a:graphicData uri="http://schemas.openxmlformats.org/presentationml/2006/ole">
            <mc:AlternateContent xmlns:mc="http://schemas.openxmlformats.org/markup-compatibility/2006">
              <mc:Choice xmlns:v="urn:schemas-microsoft-com:vml" Requires="v">
                <p:oleObj spid="_x0000_s13358" name="Document" r:id="rId15" imgW="11497045" imgH="989162" progId="Word.Document.8">
                  <p:embed/>
                </p:oleObj>
              </mc:Choice>
              <mc:Fallback>
                <p:oleObj name="Document" r:id="rId15" imgW="11497045" imgH="989162" progId="Word.Document.8">
                  <p:embed/>
                  <p:pic>
                    <p:nvPicPr>
                      <p:cNvPr id="0" name=""/>
                      <p:cNvPicPr/>
                      <p:nvPr/>
                    </p:nvPicPr>
                    <p:blipFill>
                      <a:blip r:embed="rId16"/>
                      <a:stretch>
                        <a:fillRect/>
                      </a:stretch>
                    </p:blipFill>
                    <p:spPr>
                      <a:xfrm>
                        <a:off x="587629" y="4966589"/>
                        <a:ext cx="11480800" cy="990600"/>
                      </a:xfrm>
                      <a:prstGeom prst="rect">
                        <a:avLst/>
                      </a:prstGeom>
                    </p:spPr>
                  </p:pic>
                </p:oleObj>
              </mc:Fallback>
            </mc:AlternateContent>
          </a:graphicData>
        </a:graphic>
      </p:graphicFrame>
      <p:sp>
        <p:nvSpPr>
          <p:cNvPr id="20" name="矩形 19"/>
          <p:cNvSpPr/>
          <p:nvPr/>
        </p:nvSpPr>
        <p:spPr>
          <a:xfrm>
            <a:off x="530479" y="5824099"/>
            <a:ext cx="11537950"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解得</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或</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en-US" altLang="zh-CN" sz="2600" b="1" kern="100" dirty="0" smtClean="0">
                <a:latin typeface="Times New Roman"/>
                <a:ea typeface="宋体" pitchFamily="2" charset="-122"/>
                <a:cs typeface="Courier New"/>
              </a:rPr>
              <a:t>.</a:t>
            </a:r>
            <a:r>
              <a:rPr lang="zh-CN" altLang="zh-CN" sz="2600" b="1" kern="100" dirty="0" smtClean="0">
                <a:latin typeface="Times New Roman"/>
                <a:ea typeface="宋体" pitchFamily="2" charset="-122"/>
                <a:cs typeface="Times New Roman"/>
              </a:rPr>
              <a:t>综</a:t>
            </a:r>
            <a:r>
              <a:rPr lang="zh-CN" altLang="zh-CN" sz="2600" b="1" kern="100" dirty="0">
                <a:latin typeface="Times New Roman"/>
                <a:ea typeface="宋体" pitchFamily="2" charset="-122"/>
                <a:cs typeface="Times New Roman"/>
              </a:rPr>
              <a:t>上，</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的值为</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或</a:t>
            </a:r>
            <a:r>
              <a:rPr lang="en-US" altLang="zh-CN" sz="2600" b="1" kern="100" dirty="0">
                <a:latin typeface="Times New Roman"/>
                <a:ea typeface="宋体" pitchFamily="2" charset="-122"/>
                <a:cs typeface="Courier New"/>
              </a:rPr>
              <a:t>0.</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linds(horizontal)">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blinds(horizontal)">
                                      <p:cBhvr>
                                        <p:cTn id="15" dur="500"/>
                                        <p:tgtEl>
                                          <p:spTgt spid="14"/>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linds(horizontal)">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blinds(horizontal)">
                                      <p:cBhvr>
                                        <p:cTn id="25" dur="5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blinds(horizontal)">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animEffect transition="in" filter="blinds(horizontal)">
                                      <p:cBhvr>
                                        <p:cTn id="3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4" grpId="0"/>
      <p:bldP spid="20"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389255" y="836676"/>
            <a:ext cx="11373168" cy="3672459"/>
            <a:chOff x="389255" y="2564892"/>
            <a:chExt cx="11373168" cy="3672459"/>
          </a:xfrm>
        </p:grpSpPr>
        <p:sp>
          <p:nvSpPr>
            <p:cNvPr id="18" name="圆角矩形 17"/>
            <p:cNvSpPr/>
            <p:nvPr>
              <p:custDataLst>
                <p:tags r:id="rId2"/>
              </p:custDataLst>
            </p:nvPr>
          </p:nvSpPr>
          <p:spPr>
            <a:xfrm>
              <a:off x="389255" y="2677922"/>
              <a:ext cx="11373168" cy="3559429"/>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9" name="矩形 18"/>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0" name="图片 19"/>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sp>
        <p:nvSpPr>
          <p:cNvPr id="21" name="矩形 20"/>
          <p:cNvSpPr/>
          <p:nvPr/>
        </p:nvSpPr>
        <p:spPr>
          <a:xfrm>
            <a:off x="508438" y="1121924"/>
            <a:ext cx="11198621"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直线</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的方程可化为</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sp>
        <p:nvSpPr>
          <p:cNvPr id="22" name="矩形 21"/>
          <p:cNvSpPr/>
          <p:nvPr/>
        </p:nvSpPr>
        <p:spPr>
          <a:xfrm>
            <a:off x="237173" y="99695"/>
            <a:ext cx="11537950" cy="616579"/>
          </a:xfrm>
          <a:prstGeom prst="rect">
            <a:avLst/>
          </a:prstGeom>
        </p:spPr>
        <p:txBody>
          <a:bodyPr>
            <a:spAutoFit/>
          </a:bodyPr>
          <a:lstStyle/>
          <a:p>
            <a:pPr algn="just">
              <a:lnSpc>
                <a:spcPct val="150000"/>
              </a:lnSpc>
              <a:spcAft>
                <a:spcPts val="0"/>
              </a:spcAft>
              <a:tabLst>
                <a:tab pos="2430780" algn="l"/>
              </a:tabLst>
            </a:pPr>
            <a:r>
              <a:rPr lang="en-US" altLang="zh-CN" sz="2600" b="1" kern="100">
                <a:latin typeface="Times New Roman"/>
                <a:cs typeface="Courier New"/>
              </a:rPr>
              <a:t>(2)</a:t>
            </a:r>
            <a:r>
              <a:rPr lang="zh-CN" altLang="zh-CN" sz="2600" b="1" kern="100" dirty="0">
                <a:latin typeface="Times New Roman"/>
                <a:cs typeface="Times New Roman"/>
              </a:rPr>
              <a:t>若</a:t>
            </a:r>
            <a:r>
              <a:rPr lang="en-US" altLang="zh-CN" sz="2600" b="1" i="1" kern="100" dirty="0">
                <a:latin typeface="Times New Roman"/>
                <a:cs typeface="Courier New"/>
              </a:rPr>
              <a:t>l</a:t>
            </a:r>
            <a:r>
              <a:rPr lang="zh-CN" altLang="zh-CN" sz="2600" b="1" kern="100" dirty="0">
                <a:latin typeface="Times New Roman"/>
                <a:cs typeface="Times New Roman"/>
              </a:rPr>
              <a:t>不经过第二象限，求实数</a:t>
            </a:r>
            <a:r>
              <a:rPr lang="en-US" altLang="zh-CN" sz="2600" b="1" i="1" kern="100" dirty="0">
                <a:latin typeface="Times New Roman"/>
                <a:cs typeface="Courier New"/>
              </a:rPr>
              <a:t>a</a:t>
            </a:r>
            <a:r>
              <a:rPr lang="zh-CN" altLang="zh-CN" sz="2600" b="1" kern="100" dirty="0">
                <a:latin typeface="Times New Roman"/>
                <a:cs typeface="Times New Roman"/>
              </a:rPr>
              <a:t>的取值范围</a:t>
            </a:r>
            <a:r>
              <a:rPr lang="en-US" altLang="zh-CN" sz="2600" b="1" kern="100" dirty="0">
                <a:latin typeface="Times New Roman"/>
                <a:cs typeface="Courier New"/>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90596169"/>
              </p:ext>
            </p:extLst>
          </p:nvPr>
        </p:nvGraphicFramePr>
        <p:xfrm>
          <a:off x="651256" y="1891919"/>
          <a:ext cx="11480800" cy="990600"/>
        </p:xfrm>
        <a:graphic>
          <a:graphicData uri="http://schemas.openxmlformats.org/presentationml/2006/ole">
            <mc:AlternateContent xmlns:mc="http://schemas.openxmlformats.org/markup-compatibility/2006">
              <mc:Choice xmlns:v="urn:schemas-microsoft-com:vml" Requires="v">
                <p:oleObj spid="_x0000_s14380" name="Document" r:id="rId9" imgW="11497045" imgH="989162" progId="Word.Document.8">
                  <p:embed/>
                </p:oleObj>
              </mc:Choice>
              <mc:Fallback>
                <p:oleObj name="Document" r:id="rId9" imgW="11497045" imgH="989162" progId="Word.Document.8">
                  <p:embed/>
                  <p:pic>
                    <p:nvPicPr>
                      <p:cNvPr id="0" name=""/>
                      <p:cNvPicPr/>
                      <p:nvPr/>
                    </p:nvPicPr>
                    <p:blipFill>
                      <a:blip r:embed="rId10"/>
                      <a:stretch>
                        <a:fillRect/>
                      </a:stretch>
                    </p:blipFill>
                    <p:spPr>
                      <a:xfrm>
                        <a:off x="651256" y="1891919"/>
                        <a:ext cx="11480800" cy="9906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381417029"/>
              </p:ext>
            </p:extLst>
          </p:nvPr>
        </p:nvGraphicFramePr>
        <p:xfrm>
          <a:off x="625856" y="2895600"/>
          <a:ext cx="11480800" cy="584200"/>
        </p:xfrm>
        <a:graphic>
          <a:graphicData uri="http://schemas.openxmlformats.org/presentationml/2006/ole">
            <mc:AlternateContent xmlns:mc="http://schemas.openxmlformats.org/markup-compatibility/2006">
              <mc:Choice xmlns:v="urn:schemas-microsoft-com:vml" Requires="v">
                <p:oleObj spid="_x0000_s14381" name="Document" r:id="rId12" imgW="11497045" imgH="593425" progId="Word.Document.8">
                  <p:embed/>
                </p:oleObj>
              </mc:Choice>
              <mc:Fallback>
                <p:oleObj name="Document" r:id="rId12" imgW="11497045" imgH="593425" progId="Word.Document.8">
                  <p:embed/>
                  <p:pic>
                    <p:nvPicPr>
                      <p:cNvPr id="0" name=""/>
                      <p:cNvPicPr/>
                      <p:nvPr/>
                    </p:nvPicPr>
                    <p:blipFill>
                      <a:blip r:embed="rId13"/>
                      <a:stretch>
                        <a:fillRect/>
                      </a:stretch>
                    </p:blipFill>
                    <p:spPr>
                      <a:xfrm>
                        <a:off x="625856" y="2895600"/>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1386376648"/>
              </p:ext>
            </p:extLst>
          </p:nvPr>
        </p:nvGraphicFramePr>
        <p:xfrm>
          <a:off x="625856" y="3543300"/>
          <a:ext cx="11480800" cy="584200"/>
        </p:xfrm>
        <a:graphic>
          <a:graphicData uri="http://schemas.openxmlformats.org/presentationml/2006/ole">
            <mc:AlternateContent xmlns:mc="http://schemas.openxmlformats.org/markup-compatibility/2006">
              <mc:Choice xmlns:v="urn:schemas-microsoft-com:vml" Requires="v">
                <p:oleObj spid="_x0000_s14382"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625856" y="3543300"/>
                        <a:ext cx="11480800" cy="5842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linds(horizontal)">
                                      <p:cBhvr>
                                        <p:cTn id="7" dur="500"/>
                                        <p:tgtEl>
                                          <p:spTgt spid="1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blinds(horizontal)">
                                      <p:cBhvr>
                                        <p:cTn id="10" dur="500"/>
                                        <p:tgtEl>
                                          <p:spTgt spid="21"/>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blinds(horizontal)">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1"/>
            </p:custDataLst>
          </p:nvPr>
        </p:nvSpPr>
        <p:spPr>
          <a:xfrm>
            <a:off x="0" y="0"/>
            <a:ext cx="12192000" cy="6858000"/>
          </a:xfrm>
          <a:prstGeom prst="rect">
            <a:avLst/>
          </a:prstGeom>
          <a:solidFill>
            <a:srgbClr val="9BBB59">
              <a:lumMod val="75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7" name="圆角矩形 6"/>
          <p:cNvSpPr/>
          <p:nvPr/>
        </p:nvSpPr>
        <p:spPr>
          <a:xfrm>
            <a:off x="658902" y="1734471"/>
            <a:ext cx="10837698" cy="3638772"/>
          </a:xfrm>
          <a:prstGeom prst="roundRect">
            <a:avLst>
              <a:gd name="adj" fmla="val 1925"/>
            </a:avLst>
          </a:prstGeom>
          <a:pattFill prst="smGrid">
            <a:fgClr>
              <a:schemeClr val="bg1">
                <a:lumMod val="95000"/>
              </a:schemeClr>
            </a:fgClr>
            <a:bgClr>
              <a:schemeClr val="bg1"/>
            </a:bgClr>
          </a:pattFill>
          <a:ln>
            <a:noFill/>
          </a:ln>
          <a:effectLst>
            <a:outerShdw blurRad="762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p>
        </p:txBody>
      </p:sp>
      <p:grpSp>
        <p:nvGrpSpPr>
          <p:cNvPr id="3" name="组合 2"/>
          <p:cNvGrpSpPr/>
          <p:nvPr/>
        </p:nvGrpSpPr>
        <p:grpSpPr>
          <a:xfrm>
            <a:off x="964565" y="1446657"/>
            <a:ext cx="2387600" cy="530860"/>
            <a:chOff x="1519" y="1318"/>
            <a:chExt cx="3760" cy="836"/>
          </a:xfrm>
        </p:grpSpPr>
        <p:sp>
          <p:nvSpPr>
            <p:cNvPr id="5" name="梯形 4"/>
            <p:cNvSpPr/>
            <p:nvPr>
              <p:custDataLst>
                <p:tags r:id="rId2"/>
              </p:custDataLst>
            </p:nvPr>
          </p:nvSpPr>
          <p:spPr>
            <a:xfrm rot="10800000">
              <a:off x="1519" y="1318"/>
              <a:ext cx="3761" cy="836"/>
            </a:xfrm>
            <a:prstGeom prst="trapezoid">
              <a:avLst/>
            </a:prstGeom>
            <a:solidFill>
              <a:srgbClr val="9BBB59">
                <a:lumMod val="50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9" name="TextBox 8"/>
            <p:cNvSpPr txBox="1"/>
            <p:nvPr>
              <p:custDataLst>
                <p:tags r:id="rId3"/>
              </p:custDataLst>
            </p:nvPr>
          </p:nvSpPr>
          <p:spPr>
            <a:xfrm>
              <a:off x="1776" y="1431"/>
              <a:ext cx="3207" cy="630"/>
            </a:xfrm>
            <a:prstGeom prst="rect">
              <a:avLst/>
            </a:prstGeom>
            <a:noFill/>
          </p:spPr>
          <p:txBody>
            <a:bodyPr wrap="square" lIns="0" tIns="0" rIns="0" bIns="0" rtlCol="0" anchor="ctr">
              <a:noAutofit/>
            </a:bodyPr>
            <a:lstStyle/>
            <a:p>
              <a:pPr algn="ctr">
                <a:lnSpc>
                  <a:spcPts val="3000"/>
                </a:lnSpc>
              </a:pPr>
              <a:r>
                <a:rPr lang="zh-CN" altLang="en-US" sz="2800" dirty="0" smtClean="0">
                  <a:solidFill>
                    <a:prstClr val="white"/>
                  </a:solidFill>
                  <a:ea typeface="微软雅黑" panose="020B0503020204020204" pitchFamily="34" charset="-122"/>
                  <a:sym typeface="Arial" panose="020B0604020202020204" pitchFamily="34" charset="0"/>
                </a:rPr>
                <a:t>思维升华</a:t>
              </a:r>
            </a:p>
          </p:txBody>
        </p:sp>
      </p:grpSp>
      <p:sp>
        <p:nvSpPr>
          <p:cNvPr id="8" name="矩形 7"/>
          <p:cNvSpPr/>
          <p:nvPr/>
        </p:nvSpPr>
        <p:spPr>
          <a:xfrm>
            <a:off x="915232" y="2047049"/>
            <a:ext cx="10489045" cy="3017236"/>
          </a:xfrm>
          <a:prstGeom prst="rect">
            <a:avLst/>
          </a:prstGeom>
        </p:spPr>
        <p:txBody>
          <a:bodyPr>
            <a:spAutoFit/>
          </a:bodyPr>
          <a:lstStyle/>
          <a:p>
            <a:pPr algn="just">
              <a:lnSpc>
                <a:spcPct val="150000"/>
              </a:lnSpc>
              <a:spcAft>
                <a:spcPts val="0"/>
              </a:spcAft>
              <a:tabLst>
                <a:tab pos="2430780" algn="l"/>
              </a:tabLst>
            </a:pPr>
            <a:r>
              <a:rPr lang="zh-CN" altLang="zh-CN" sz="2600" b="1" kern="100">
                <a:latin typeface="Times New Roman"/>
                <a:cs typeface="Times New Roman"/>
              </a:rPr>
              <a:t>含参直线方程的研究策略</a:t>
            </a:r>
            <a:endParaRPr lang="zh-CN" altLang="zh-CN" sz="1050" kern="10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(1)</a:t>
            </a:r>
            <a:r>
              <a:rPr lang="zh-CN" altLang="zh-CN" sz="2600" b="1" kern="100" dirty="0">
                <a:latin typeface="Times New Roman"/>
                <a:cs typeface="Times New Roman"/>
              </a:rPr>
              <a:t>若方程</a:t>
            </a:r>
            <a:r>
              <a:rPr lang="en-US" altLang="zh-CN" sz="2600" b="1" i="1" kern="100" dirty="0">
                <a:latin typeface="Times New Roman"/>
                <a:cs typeface="Courier New"/>
              </a:rPr>
              <a:t>Ax</a:t>
            </a:r>
            <a:r>
              <a:rPr lang="zh-CN" altLang="zh-CN" sz="2600" b="1" kern="100" dirty="0">
                <a:latin typeface="Times New Roman"/>
                <a:cs typeface="Times New Roman"/>
              </a:rPr>
              <a:t>＋</a:t>
            </a:r>
            <a:r>
              <a:rPr lang="en-US" altLang="zh-CN" sz="2600" b="1" i="1" kern="100" dirty="0">
                <a:latin typeface="Times New Roman"/>
                <a:cs typeface="Courier New"/>
              </a:rPr>
              <a:t>By</a:t>
            </a:r>
            <a:r>
              <a:rPr lang="zh-CN" altLang="zh-CN" sz="2600" b="1" kern="100" dirty="0">
                <a:latin typeface="Times New Roman"/>
                <a:cs typeface="Times New Roman"/>
              </a:rPr>
              <a:t>＋</a:t>
            </a:r>
            <a:r>
              <a:rPr lang="en-US" altLang="zh-CN" sz="2600" b="1" i="1" kern="100" dirty="0">
                <a:latin typeface="Times New Roman"/>
                <a:cs typeface="Courier New"/>
              </a:rPr>
              <a:t>C</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表示直线，则需满足</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i="1" kern="100" dirty="0">
                <a:latin typeface="Times New Roman"/>
                <a:cs typeface="Courier New"/>
              </a:rPr>
              <a:t>B</a:t>
            </a:r>
            <a:r>
              <a:rPr lang="zh-CN" altLang="zh-CN" sz="2600" b="1" kern="100" dirty="0">
                <a:latin typeface="Times New Roman"/>
                <a:cs typeface="Times New Roman"/>
              </a:rPr>
              <a:t>不同时为</a:t>
            </a:r>
            <a:r>
              <a:rPr lang="en-US" altLang="zh-CN" sz="2600" b="1" kern="100" dirty="0">
                <a:latin typeface="Times New Roman"/>
                <a:cs typeface="Courier New"/>
              </a:rPr>
              <a:t>0.</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(2)</a:t>
            </a:r>
            <a:r>
              <a:rPr lang="zh-CN" altLang="zh-CN" sz="2600" b="1" kern="100" dirty="0">
                <a:latin typeface="Times New Roman"/>
                <a:cs typeface="Times New Roman"/>
              </a:rPr>
              <a:t>令</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可得在</a:t>
            </a:r>
            <a:r>
              <a:rPr lang="en-US" altLang="zh-CN" sz="2600" b="1" i="1" kern="100" dirty="0">
                <a:latin typeface="Times New Roman"/>
                <a:cs typeface="Courier New"/>
              </a:rPr>
              <a:t>y</a:t>
            </a:r>
            <a:r>
              <a:rPr lang="zh-CN" altLang="zh-CN" sz="2600" b="1" kern="100" dirty="0">
                <a:latin typeface="Times New Roman"/>
                <a:cs typeface="Times New Roman"/>
              </a:rPr>
              <a:t>轴上的截距；令</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可得在</a:t>
            </a:r>
            <a:r>
              <a:rPr lang="en-US" altLang="zh-CN" sz="2600" b="1" i="1" kern="100" dirty="0">
                <a:latin typeface="Times New Roman"/>
                <a:cs typeface="Courier New"/>
              </a:rPr>
              <a:t>x</a:t>
            </a:r>
            <a:r>
              <a:rPr lang="zh-CN" altLang="zh-CN" sz="2600" b="1" kern="100" dirty="0">
                <a:latin typeface="Times New Roman"/>
                <a:cs typeface="Times New Roman"/>
              </a:rPr>
              <a:t>轴上的截距</a:t>
            </a:r>
            <a:r>
              <a:rPr lang="en-US" altLang="zh-CN" sz="2600" b="1" kern="100" dirty="0">
                <a:latin typeface="Times New Roman"/>
                <a:cs typeface="Courier New"/>
              </a:rPr>
              <a:t>.</a:t>
            </a:r>
            <a:r>
              <a:rPr lang="zh-CN" altLang="zh-CN" sz="2600" b="1" kern="100" dirty="0">
                <a:latin typeface="Times New Roman"/>
                <a:cs typeface="Times New Roman"/>
              </a:rPr>
              <a:t>若确定直线斜率存在，可将一般式化为斜截式</a:t>
            </a:r>
            <a:r>
              <a:rPr lang="en-US" altLang="zh-CN" sz="2600" b="1" kern="100" dirty="0">
                <a:latin typeface="Times New Roman"/>
                <a:cs typeface="Courier New"/>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(3)</a:t>
            </a:r>
            <a:r>
              <a:rPr lang="zh-CN" altLang="zh-CN" sz="2600" b="1" kern="100" dirty="0">
                <a:latin typeface="Times New Roman"/>
                <a:cs typeface="Times New Roman"/>
              </a:rPr>
              <a:t>解分式方程要注意验根</a:t>
            </a:r>
            <a:r>
              <a:rPr lang="en-US" altLang="zh-CN" sz="2600" b="1" kern="100" dirty="0">
                <a:latin typeface="Times New Roman"/>
                <a:cs typeface="Courier New"/>
              </a:rPr>
              <a:t>.</a:t>
            </a:r>
            <a:endParaRPr lang="zh-CN" altLang="zh-CN" sz="1050" kern="100" dirty="0">
              <a:effectLst/>
              <a:latin typeface="宋体"/>
              <a:cs typeface="Courier New"/>
            </a:endParaRPr>
          </a:p>
        </p:txBody>
      </p:sp>
    </p:spTree>
    <p:extLst>
      <p:ext uri="{BB962C8B-B14F-4D97-AF65-F5344CB8AC3E}">
        <p14:creationId xmlns:p14="http://schemas.microsoft.com/office/powerpoint/2010/main" val="2888870376"/>
      </p:ext>
    </p:extLst>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2"/>
          <p:cNvSpPr/>
          <p:nvPr/>
        </p:nvSpPr>
        <p:spPr>
          <a:xfrm>
            <a:off x="0" y="208543"/>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255811" y="188595"/>
            <a:ext cx="948301" cy="398780"/>
          </a:xfrm>
          <a:prstGeom prst="rect">
            <a:avLst/>
          </a:prstGeom>
          <a:noFill/>
        </p:spPr>
        <p:txBody>
          <a:bodyPr wrap="square" rtlCol="0">
            <a:spAutoFit/>
          </a:bodyPr>
          <a:lstStyle/>
          <a:p>
            <a:pPr defTabSz="914400"/>
            <a:r>
              <a:rPr kumimoji="1" lang="zh-CN" altLang="en-US" sz="2000" b="1" dirty="0" smtClean="0">
                <a:solidFill>
                  <a:prstClr val="white"/>
                </a:solidFill>
                <a:ea typeface="微软雅黑" panose="020B0503020204020204" pitchFamily="34" charset="-122"/>
              </a:rPr>
              <a:t>训练</a:t>
            </a:r>
            <a:r>
              <a:rPr kumimoji="1" lang="en-US" altLang="zh-CN" sz="2000" b="1" dirty="0" smtClean="0">
                <a:solidFill>
                  <a:prstClr val="white"/>
                </a:solidFill>
                <a:latin typeface="微软雅黑" panose="020B0503020204020204" pitchFamily="34" charset="-122"/>
                <a:ea typeface="微软雅黑" panose="020B0503020204020204" pitchFamily="34" charset="-122"/>
              </a:rPr>
              <a:t>3</a:t>
            </a:r>
          </a:p>
        </p:txBody>
      </p:sp>
      <p:grpSp>
        <p:nvGrpSpPr>
          <p:cNvPr id="7" name="组合 6"/>
          <p:cNvGrpSpPr/>
          <p:nvPr/>
        </p:nvGrpSpPr>
        <p:grpSpPr>
          <a:xfrm>
            <a:off x="300355" y="2170938"/>
            <a:ext cx="11373168" cy="1258063"/>
            <a:chOff x="274955" y="2526919"/>
            <a:chExt cx="11373168" cy="1258063"/>
          </a:xfrm>
        </p:grpSpPr>
        <p:sp>
          <p:nvSpPr>
            <p:cNvPr id="5" name="圆角矩形 4"/>
            <p:cNvSpPr/>
            <p:nvPr>
              <p:custDataLst>
                <p:tags r:id="rId2"/>
              </p:custDataLst>
            </p:nvPr>
          </p:nvSpPr>
          <p:spPr>
            <a:xfrm>
              <a:off x="274955" y="2639950"/>
              <a:ext cx="11373168" cy="1145032"/>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6" name="组合 5"/>
            <p:cNvGrpSpPr/>
            <p:nvPr/>
          </p:nvGrpSpPr>
          <p:grpSpPr>
            <a:xfrm>
              <a:off x="708025" y="2526919"/>
              <a:ext cx="620395" cy="215900"/>
              <a:chOff x="708025" y="2526919"/>
              <a:chExt cx="620395" cy="215900"/>
            </a:xfrm>
          </p:grpSpPr>
          <p:sp>
            <p:nvSpPr>
              <p:cNvPr id="10" name="矩形 9"/>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1" name="图片 10"/>
              <p:cNvPicPr>
                <a:picLocks noChangeAspect="1"/>
              </p:cNvPicPr>
              <p:nvPr>
                <p:custDataLst>
                  <p:tags r:id="rId4"/>
                </p:custDataLst>
              </p:nvPr>
            </p:nvPicPr>
            <p:blipFill>
              <a:blip r:embed="rId7"/>
              <a:stretch>
                <a:fillRect/>
              </a:stretch>
            </p:blipFill>
            <p:spPr>
              <a:xfrm>
                <a:off x="822960" y="2526919"/>
                <a:ext cx="433070" cy="201930"/>
              </a:xfrm>
              <a:prstGeom prst="rect">
                <a:avLst/>
              </a:prstGeom>
            </p:spPr>
          </p:pic>
        </p:grpSp>
      </p:grpSp>
      <p:sp>
        <p:nvSpPr>
          <p:cNvPr id="14" name="矩形 13"/>
          <p:cNvSpPr/>
          <p:nvPr/>
        </p:nvSpPr>
        <p:spPr>
          <a:xfrm>
            <a:off x="249873" y="621084"/>
            <a:ext cx="11537950" cy="616579"/>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Times New Roman"/>
                <a:cs typeface="Courier New"/>
              </a:rPr>
              <a:t>(1)</a:t>
            </a:r>
            <a:r>
              <a:rPr lang="zh-CN" altLang="zh-CN" sz="2600" b="1" kern="100" dirty="0">
                <a:latin typeface="Times New Roman"/>
                <a:cs typeface="Times New Roman"/>
              </a:rPr>
              <a:t>已知直线</a:t>
            </a:r>
            <a:r>
              <a:rPr lang="en-US" altLang="zh-CN" sz="2600" b="1" kern="100" dirty="0">
                <a:latin typeface="Times New Roman"/>
                <a:cs typeface="Courier New"/>
              </a:rPr>
              <a:t>(</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ay</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与直线</a:t>
            </a:r>
            <a:r>
              <a:rPr lang="en-US" altLang="zh-CN" sz="2600" b="1" kern="100" dirty="0">
                <a:latin typeface="Times New Roman"/>
                <a:cs typeface="Courier New"/>
              </a:rPr>
              <a:t>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3</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5</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平行，则</a:t>
            </a:r>
            <a:r>
              <a:rPr lang="en-US" altLang="zh-CN" sz="2600" b="1" i="1" kern="100" dirty="0">
                <a:latin typeface="Times New Roman"/>
                <a:cs typeface="Courier New"/>
              </a:rPr>
              <a:t>a</a:t>
            </a:r>
            <a:r>
              <a:rPr lang="zh-CN" altLang="zh-CN" sz="2600" b="1" kern="100" dirty="0">
                <a:latin typeface="Times New Roman"/>
                <a:cs typeface="Times New Roman"/>
              </a:rPr>
              <a:t>的值</a:t>
            </a:r>
            <a:r>
              <a:rPr lang="zh-CN" altLang="zh-CN" sz="2600" b="1" kern="100" dirty="0" smtClean="0">
                <a:latin typeface="Times New Roman"/>
                <a:cs typeface="Times New Roman"/>
              </a:rPr>
              <a:t>为</a:t>
            </a:r>
            <a:endParaRPr lang="zh-CN" altLang="zh-CN" sz="1050" kern="100" dirty="0">
              <a:effectLst/>
              <a:latin typeface="宋体"/>
              <a:cs typeface="Courier New"/>
            </a:endParaRPr>
          </a:p>
        </p:txBody>
      </p:sp>
      <p:sp>
        <p:nvSpPr>
          <p:cNvPr id="18" name="矩形 17"/>
          <p:cNvSpPr/>
          <p:nvPr/>
        </p:nvSpPr>
        <p:spPr>
          <a:xfrm>
            <a:off x="440373" y="2596549"/>
            <a:ext cx="11537950" cy="492443"/>
          </a:xfrm>
          <a:prstGeom prst="rect">
            <a:avLst/>
          </a:prstGeom>
        </p:spPr>
        <p:txBody>
          <a:bodyPr>
            <a:spAutoFit/>
          </a:bodyPr>
          <a:lstStyle/>
          <a:p>
            <a:pPr algn="just">
              <a:spcAft>
                <a:spcPts val="0"/>
              </a:spcAft>
              <a:tabLst>
                <a:tab pos="2430780" algn="l"/>
              </a:tabLst>
            </a:pPr>
            <a:r>
              <a:rPr lang="zh-CN" altLang="zh-CN" sz="2600" b="1" kern="100" dirty="0">
                <a:latin typeface="Times New Roman"/>
                <a:ea typeface="宋体" pitchFamily="2" charset="-122"/>
                <a:cs typeface="Times New Roman"/>
              </a:rPr>
              <a:t>由</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kern="100" dirty="0">
                <a:latin typeface="宋体"/>
                <a:cs typeface="Times New Roman"/>
              </a:rPr>
              <a:t>×</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得</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6</a:t>
            </a:r>
            <a:r>
              <a:rPr lang="zh-CN" altLang="zh-CN" sz="2600" b="1" kern="100" dirty="0">
                <a:latin typeface="Times New Roman"/>
                <a:ea typeface="宋体" pitchFamily="2" charset="-122"/>
                <a:cs typeface="Times New Roman"/>
              </a:rPr>
              <a:t>，经检验符合题意</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931911296"/>
              </p:ext>
            </p:extLst>
          </p:nvPr>
        </p:nvGraphicFramePr>
        <p:xfrm>
          <a:off x="393700" y="1358138"/>
          <a:ext cx="9575800" cy="889000"/>
        </p:xfrm>
        <a:graphic>
          <a:graphicData uri="http://schemas.openxmlformats.org/presentationml/2006/ole">
            <mc:AlternateContent xmlns:mc="http://schemas.openxmlformats.org/markup-compatibility/2006">
              <mc:Choice xmlns:v="urn:schemas-microsoft-com:vml" Requires="v">
                <p:oleObj spid="_x0000_s15376" name="Document" r:id="rId9" imgW="9581051" imgH="887083" progId="Word.Document.8">
                  <p:embed/>
                </p:oleObj>
              </mc:Choice>
              <mc:Fallback>
                <p:oleObj name="Document" r:id="rId9" imgW="9581051" imgH="887083" progId="Word.Document.8">
                  <p:embed/>
                  <p:pic>
                    <p:nvPicPr>
                      <p:cNvPr id="0" name=""/>
                      <p:cNvPicPr/>
                      <p:nvPr/>
                    </p:nvPicPr>
                    <p:blipFill>
                      <a:blip r:embed="rId10"/>
                      <a:stretch>
                        <a:fillRect/>
                      </a:stretch>
                    </p:blipFill>
                    <p:spPr>
                      <a:xfrm>
                        <a:off x="393700" y="1358138"/>
                        <a:ext cx="9575800" cy="889000"/>
                      </a:xfrm>
                      <a:prstGeom prst="rect">
                        <a:avLst/>
                      </a:prstGeom>
                    </p:spPr>
                  </p:pic>
                </p:oleObj>
              </mc:Fallback>
            </mc:AlternateContent>
          </a:graphicData>
        </a:graphic>
      </p:graphicFrame>
      <p:sp>
        <p:nvSpPr>
          <p:cNvPr id="15" name="TextBox 19"/>
          <p:cNvSpPr txBox="1"/>
          <p:nvPr/>
        </p:nvSpPr>
        <p:spPr>
          <a:xfrm>
            <a:off x="2531551" y="1335308"/>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linds(horizontal)">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287655" y="2425192"/>
            <a:ext cx="11373168" cy="2299969"/>
            <a:chOff x="274955" y="2526919"/>
            <a:chExt cx="11373168" cy="2299969"/>
          </a:xfrm>
        </p:grpSpPr>
        <p:sp>
          <p:nvSpPr>
            <p:cNvPr id="12" name="圆角矩形 11"/>
            <p:cNvSpPr/>
            <p:nvPr>
              <p:custDataLst>
                <p:tags r:id="rId2"/>
              </p:custDataLst>
            </p:nvPr>
          </p:nvSpPr>
          <p:spPr>
            <a:xfrm>
              <a:off x="274955" y="2639949"/>
              <a:ext cx="11373168" cy="2186939"/>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3" name="组合 12"/>
            <p:cNvGrpSpPr/>
            <p:nvPr/>
          </p:nvGrpSpPr>
          <p:grpSpPr>
            <a:xfrm>
              <a:off x="708025" y="2526919"/>
              <a:ext cx="620395" cy="215900"/>
              <a:chOff x="708025" y="2526919"/>
              <a:chExt cx="620395" cy="215900"/>
            </a:xfrm>
          </p:grpSpPr>
          <p:sp>
            <p:nvSpPr>
              <p:cNvPr id="14" name="矩形 13"/>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5" name="图片 14"/>
              <p:cNvPicPr>
                <a:picLocks noChangeAspect="1"/>
              </p:cNvPicPr>
              <p:nvPr>
                <p:custDataLst>
                  <p:tags r:id="rId4"/>
                </p:custDataLst>
              </p:nvPr>
            </p:nvPicPr>
            <p:blipFill>
              <a:blip r:embed="rId7"/>
              <a:stretch>
                <a:fillRect/>
              </a:stretch>
            </p:blipFill>
            <p:spPr>
              <a:xfrm>
                <a:off x="822960" y="2526919"/>
                <a:ext cx="433070" cy="201930"/>
              </a:xfrm>
              <a:prstGeom prst="rect">
                <a:avLst/>
              </a:prstGeom>
            </p:spPr>
          </p:pic>
        </p:grpSp>
      </p:grpSp>
      <p:graphicFrame>
        <p:nvGraphicFramePr>
          <p:cNvPr id="3" name="对象 2"/>
          <p:cNvGraphicFramePr>
            <a:graphicFrameLocks noChangeAspect="1"/>
          </p:cNvGraphicFramePr>
          <p:nvPr>
            <p:extLst>
              <p:ext uri="{D42A27DB-BD31-4B8C-83A1-F6EECF244321}">
                <p14:modId xmlns:p14="http://schemas.microsoft.com/office/powerpoint/2010/main" val="1499156543"/>
              </p:ext>
            </p:extLst>
          </p:nvPr>
        </p:nvGraphicFramePr>
        <p:xfrm>
          <a:off x="263271" y="353822"/>
          <a:ext cx="11480800" cy="787400"/>
        </p:xfrm>
        <a:graphic>
          <a:graphicData uri="http://schemas.openxmlformats.org/presentationml/2006/ole">
            <mc:AlternateContent xmlns:mc="http://schemas.openxmlformats.org/markup-compatibility/2006">
              <mc:Choice xmlns:v="urn:schemas-microsoft-com:vml" Requires="v">
                <p:oleObj spid="_x0000_s16442" name="Document" r:id="rId9" imgW="11497045" imgH="791114" progId="Word.Document.8">
                  <p:embed/>
                </p:oleObj>
              </mc:Choice>
              <mc:Fallback>
                <p:oleObj name="Document" r:id="rId9" imgW="11497045" imgH="791114" progId="Word.Document.8">
                  <p:embed/>
                  <p:pic>
                    <p:nvPicPr>
                      <p:cNvPr id="0" name=""/>
                      <p:cNvPicPr/>
                      <p:nvPr/>
                    </p:nvPicPr>
                    <p:blipFill>
                      <a:blip r:embed="rId10"/>
                      <a:stretch>
                        <a:fillRect/>
                      </a:stretch>
                    </p:blipFill>
                    <p:spPr>
                      <a:xfrm>
                        <a:off x="263271" y="353822"/>
                        <a:ext cx="11480800" cy="787400"/>
                      </a:xfrm>
                      <a:prstGeom prst="rect">
                        <a:avLst/>
                      </a:prstGeom>
                    </p:spPr>
                  </p:pic>
                </p:oleObj>
              </mc:Fallback>
            </mc:AlternateContent>
          </a:graphicData>
        </a:graphic>
      </p:graphicFrame>
      <p:sp>
        <p:nvSpPr>
          <p:cNvPr id="24" name="TextBox 19"/>
          <p:cNvSpPr txBox="1"/>
          <p:nvPr/>
        </p:nvSpPr>
        <p:spPr>
          <a:xfrm>
            <a:off x="4240784" y="1052703"/>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2752387592"/>
              </p:ext>
            </p:extLst>
          </p:nvPr>
        </p:nvGraphicFramePr>
        <p:xfrm>
          <a:off x="304800" y="1167765"/>
          <a:ext cx="11480800" cy="1181100"/>
        </p:xfrm>
        <a:graphic>
          <a:graphicData uri="http://schemas.openxmlformats.org/presentationml/2006/ole">
            <mc:AlternateContent xmlns:mc="http://schemas.openxmlformats.org/markup-compatibility/2006">
              <mc:Choice xmlns:v="urn:schemas-microsoft-com:vml" Requires="v">
                <p:oleObj spid="_x0000_s16443" name="Document" r:id="rId12" imgW="11497045" imgH="1186851" progId="Word.Document.8">
                  <p:embed/>
                </p:oleObj>
              </mc:Choice>
              <mc:Fallback>
                <p:oleObj name="Document" r:id="rId12" imgW="11497045" imgH="1186851" progId="Word.Document.8">
                  <p:embed/>
                  <p:pic>
                    <p:nvPicPr>
                      <p:cNvPr id="0" name=""/>
                      <p:cNvPicPr/>
                      <p:nvPr/>
                    </p:nvPicPr>
                    <p:blipFill>
                      <a:blip r:embed="rId13"/>
                      <a:stretch>
                        <a:fillRect/>
                      </a:stretch>
                    </p:blipFill>
                    <p:spPr>
                      <a:xfrm>
                        <a:off x="304800" y="1167765"/>
                        <a:ext cx="11480800" cy="11811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4077892055"/>
              </p:ext>
            </p:extLst>
          </p:nvPr>
        </p:nvGraphicFramePr>
        <p:xfrm>
          <a:off x="447929" y="2794127"/>
          <a:ext cx="11480800" cy="787400"/>
        </p:xfrm>
        <a:graphic>
          <a:graphicData uri="http://schemas.openxmlformats.org/presentationml/2006/ole">
            <mc:AlternateContent xmlns:mc="http://schemas.openxmlformats.org/markup-compatibility/2006">
              <mc:Choice xmlns:v="urn:schemas-microsoft-com:vml" Requires="v">
                <p:oleObj spid="_x0000_s16444" name="Document" r:id="rId15" imgW="11497045" imgH="791114" progId="Word.Document.8">
                  <p:embed/>
                </p:oleObj>
              </mc:Choice>
              <mc:Fallback>
                <p:oleObj name="Document" r:id="rId15" imgW="11497045" imgH="791114" progId="Word.Document.8">
                  <p:embed/>
                  <p:pic>
                    <p:nvPicPr>
                      <p:cNvPr id="0" name=""/>
                      <p:cNvPicPr/>
                      <p:nvPr/>
                    </p:nvPicPr>
                    <p:blipFill>
                      <a:blip r:embed="rId16"/>
                      <a:stretch>
                        <a:fillRect/>
                      </a:stretch>
                    </p:blipFill>
                    <p:spPr>
                      <a:xfrm>
                        <a:off x="447929" y="2794127"/>
                        <a:ext cx="11480800" cy="7874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2590952408"/>
              </p:ext>
            </p:extLst>
          </p:nvPr>
        </p:nvGraphicFramePr>
        <p:xfrm>
          <a:off x="409829" y="3709035"/>
          <a:ext cx="11480800" cy="787400"/>
        </p:xfrm>
        <a:graphic>
          <a:graphicData uri="http://schemas.openxmlformats.org/presentationml/2006/ole">
            <mc:AlternateContent xmlns:mc="http://schemas.openxmlformats.org/markup-compatibility/2006">
              <mc:Choice xmlns:v="urn:schemas-microsoft-com:vml" Requires="v">
                <p:oleObj spid="_x0000_s16445" name="Document" r:id="rId18" imgW="11497045" imgH="791114" progId="Word.Document.8">
                  <p:embed/>
                </p:oleObj>
              </mc:Choice>
              <mc:Fallback>
                <p:oleObj name="Document" r:id="rId18" imgW="11497045" imgH="791114" progId="Word.Document.8">
                  <p:embed/>
                  <p:pic>
                    <p:nvPicPr>
                      <p:cNvPr id="0" name=""/>
                      <p:cNvPicPr/>
                      <p:nvPr/>
                    </p:nvPicPr>
                    <p:blipFill>
                      <a:blip r:embed="rId19"/>
                      <a:stretch>
                        <a:fillRect/>
                      </a:stretch>
                    </p:blipFill>
                    <p:spPr>
                      <a:xfrm>
                        <a:off x="409829" y="3709035"/>
                        <a:ext cx="11480800" cy="787400"/>
                      </a:xfrm>
                      <a:prstGeom prst="rect">
                        <a:avLst/>
                      </a:prstGeom>
                    </p:spPr>
                  </p:pic>
                </p:oleObj>
              </mc:Fallback>
            </mc:AlternateContent>
          </a:graphicData>
        </a:graphic>
      </p:graphicFrame>
      <p:pic>
        <p:nvPicPr>
          <p:cNvPr id="16" name="返回">
            <a:hlinkClick r:id="rId20" action="ppaction://hlinksldjump"/>
          </p:cNvPr>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11239498" y="6327667"/>
            <a:ext cx="952502" cy="399289"/>
          </a:xfrm>
          <a:prstGeom prst="rect">
            <a:avLst/>
          </a:prstGeom>
        </p:spPr>
      </p:pic>
    </p:spTree>
    <p:extLst>
      <p:ext uri="{BB962C8B-B14F-4D97-AF65-F5344CB8AC3E}">
        <p14:creationId xmlns:p14="http://schemas.microsoft.com/office/powerpoint/2010/main" val="1937707226"/>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blinds(horizontal)">
                                      <p:cBhvr>
                                        <p:cTn id="7" dur="500"/>
                                        <p:tgtEl>
                                          <p:spTgt spid="2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par>
                                <p:cTn id="13" presetID="3" presetClass="entr" presetSubtype="1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blinds(horizontal)">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 name="矩形 1"/>
          <p:cNvSpPr/>
          <p:nvPr>
            <p:custDataLst>
              <p:tags r:id="rId1"/>
            </p:custDataLst>
          </p:nvPr>
        </p:nvSpPr>
        <p:spPr>
          <a:xfrm flipV="1">
            <a:off x="0" y="1988820"/>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alpha val="93000"/>
                </a:srgbClr>
              </a:solidFill>
              <a:latin typeface="微软雅黑" panose="020B0503020204020204" pitchFamily="34" charset="-122"/>
            </a:endParaRPr>
          </a:p>
        </p:txBody>
      </p:sp>
      <p:sp>
        <p:nvSpPr>
          <p:cNvPr id="6" name="标题 24"/>
          <p:cNvSpPr txBox="1"/>
          <p:nvPr/>
        </p:nvSpPr>
        <p:spPr>
          <a:xfrm>
            <a:off x="2279650" y="2780919"/>
            <a:ext cx="7746365" cy="918845"/>
          </a:xfrm>
          <a:prstGeom prst="rect">
            <a:avLst/>
          </a:prstGeom>
        </p:spPr>
        <p:txBody>
          <a:bodyPr vert="horz" lIns="91419" tIns="45709" rIns="91419" bIns="45709" rtlCol="0" anchor="ctr">
            <a:noAutofit/>
          </a:bodyPr>
          <a:lst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sz="4800" b="1" dirty="0" smtClean="0">
                <a:solidFill>
                  <a:schemeClr val="tx1">
                    <a:lumMod val="85000"/>
                    <a:lumOff val="15000"/>
                  </a:schemeClr>
                </a:solidFill>
                <a:latin typeface="黑体" panose="02010609060101010101" charset="-122"/>
                <a:ea typeface="黑体" panose="02010609060101010101" charset="-122"/>
              </a:rPr>
              <a:t>【课堂达标】</a:t>
            </a:r>
            <a:endParaRPr lang="zh-CN" sz="4800" b="1" dirty="0">
              <a:solidFill>
                <a:schemeClr val="tx1">
                  <a:lumMod val="85000"/>
                  <a:lumOff val="15000"/>
                </a:schemeClr>
              </a:solidFill>
              <a:latin typeface="黑体" panose="02010609060101010101" charset="-122"/>
              <a:ea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9"/>
          <p:cNvSpPr txBox="1"/>
          <p:nvPr/>
        </p:nvSpPr>
        <p:spPr>
          <a:xfrm>
            <a:off x="225171" y="1484757"/>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10" name="组合 9"/>
          <p:cNvGrpSpPr/>
          <p:nvPr/>
        </p:nvGrpSpPr>
        <p:grpSpPr>
          <a:xfrm>
            <a:off x="441198" y="2438019"/>
            <a:ext cx="11373168" cy="2287143"/>
            <a:chOff x="274955" y="2526919"/>
            <a:chExt cx="11373168" cy="2287143"/>
          </a:xfrm>
        </p:grpSpPr>
        <p:sp>
          <p:nvSpPr>
            <p:cNvPr id="11" name="圆角矩形 10"/>
            <p:cNvSpPr/>
            <p:nvPr>
              <p:custDataLst>
                <p:tags r:id="rId2"/>
              </p:custDataLst>
            </p:nvPr>
          </p:nvSpPr>
          <p:spPr>
            <a:xfrm>
              <a:off x="274955" y="2639949"/>
              <a:ext cx="11373168" cy="2174113"/>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3" name="组合 12"/>
            <p:cNvGrpSpPr/>
            <p:nvPr/>
          </p:nvGrpSpPr>
          <p:grpSpPr>
            <a:xfrm>
              <a:off x="708025" y="2526919"/>
              <a:ext cx="620395" cy="215900"/>
              <a:chOff x="708025" y="2526919"/>
              <a:chExt cx="620395" cy="215900"/>
            </a:xfrm>
          </p:grpSpPr>
          <p:sp>
            <p:nvSpPr>
              <p:cNvPr id="14" name="矩形 13"/>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5" name="图片 14"/>
              <p:cNvPicPr>
                <a:picLocks noChangeAspect="1"/>
              </p:cNvPicPr>
              <p:nvPr>
                <p:custDataLst>
                  <p:tags r:id="rId4"/>
                </p:custDataLst>
              </p:nvPr>
            </p:nvPicPr>
            <p:blipFill>
              <a:blip r:embed="rId7"/>
              <a:stretch>
                <a:fillRect/>
              </a:stretch>
            </p:blipFill>
            <p:spPr>
              <a:xfrm>
                <a:off x="822960" y="2526919"/>
                <a:ext cx="433070" cy="201930"/>
              </a:xfrm>
              <a:prstGeom prst="rect">
                <a:avLst/>
              </a:prstGeom>
            </p:spPr>
          </p:pic>
        </p:grpSp>
      </p:grpSp>
      <p:graphicFrame>
        <p:nvGraphicFramePr>
          <p:cNvPr id="2" name="对象 1"/>
          <p:cNvGraphicFramePr>
            <a:graphicFrameLocks noChangeAspect="1"/>
          </p:cNvGraphicFramePr>
          <p:nvPr>
            <p:extLst>
              <p:ext uri="{D42A27DB-BD31-4B8C-83A1-F6EECF244321}">
                <p14:modId xmlns:p14="http://schemas.microsoft.com/office/powerpoint/2010/main" val="2337610632"/>
              </p:ext>
            </p:extLst>
          </p:nvPr>
        </p:nvGraphicFramePr>
        <p:xfrm>
          <a:off x="263271" y="175895"/>
          <a:ext cx="11480800" cy="787400"/>
        </p:xfrm>
        <a:graphic>
          <a:graphicData uri="http://schemas.openxmlformats.org/presentationml/2006/ole">
            <mc:AlternateContent xmlns:mc="http://schemas.openxmlformats.org/markup-compatibility/2006">
              <mc:Choice xmlns:v="urn:schemas-microsoft-com:vml" Requires="v">
                <p:oleObj spid="_x0000_s17468" name="Document" r:id="rId9" imgW="11497045" imgH="791114" progId="Word.Document.8">
                  <p:embed/>
                </p:oleObj>
              </mc:Choice>
              <mc:Fallback>
                <p:oleObj name="Document" r:id="rId9" imgW="11497045" imgH="791114" progId="Word.Document.8">
                  <p:embed/>
                  <p:pic>
                    <p:nvPicPr>
                      <p:cNvPr id="0" name=""/>
                      <p:cNvPicPr/>
                      <p:nvPr/>
                    </p:nvPicPr>
                    <p:blipFill>
                      <a:blip r:embed="rId10"/>
                      <a:stretch>
                        <a:fillRect/>
                      </a:stretch>
                    </p:blipFill>
                    <p:spPr>
                      <a:xfrm>
                        <a:off x="263271" y="175895"/>
                        <a:ext cx="11480800" cy="787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066327987"/>
              </p:ext>
            </p:extLst>
          </p:nvPr>
        </p:nvGraphicFramePr>
        <p:xfrm>
          <a:off x="508000" y="939800"/>
          <a:ext cx="11480800" cy="1384300"/>
        </p:xfrm>
        <a:graphic>
          <a:graphicData uri="http://schemas.openxmlformats.org/presentationml/2006/ole">
            <mc:AlternateContent xmlns:mc="http://schemas.openxmlformats.org/markup-compatibility/2006">
              <mc:Choice xmlns:v="urn:schemas-microsoft-com:vml" Requires="v">
                <p:oleObj spid="_x0000_s17469" name="Document" r:id="rId12" imgW="11497045" imgH="1384540" progId="Word.Document.8">
                  <p:embed/>
                </p:oleObj>
              </mc:Choice>
              <mc:Fallback>
                <p:oleObj name="Document" r:id="rId12" imgW="11497045" imgH="1384540" progId="Word.Document.8">
                  <p:embed/>
                  <p:pic>
                    <p:nvPicPr>
                      <p:cNvPr id="0" name=""/>
                      <p:cNvPicPr/>
                      <p:nvPr/>
                    </p:nvPicPr>
                    <p:blipFill>
                      <a:blip r:embed="rId13"/>
                      <a:stretch>
                        <a:fillRect/>
                      </a:stretch>
                    </p:blipFill>
                    <p:spPr>
                      <a:xfrm>
                        <a:off x="508000" y="939800"/>
                        <a:ext cx="11480800" cy="13843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032979847"/>
              </p:ext>
            </p:extLst>
          </p:nvPr>
        </p:nvGraphicFramePr>
        <p:xfrm>
          <a:off x="638556" y="2908046"/>
          <a:ext cx="11480800" cy="787400"/>
        </p:xfrm>
        <a:graphic>
          <a:graphicData uri="http://schemas.openxmlformats.org/presentationml/2006/ole">
            <mc:AlternateContent xmlns:mc="http://schemas.openxmlformats.org/markup-compatibility/2006">
              <mc:Choice xmlns:v="urn:schemas-microsoft-com:vml" Requires="v">
                <p:oleObj spid="_x0000_s17470" name="Document" r:id="rId15" imgW="11497045" imgH="791114" progId="Word.Document.8">
                  <p:embed/>
                </p:oleObj>
              </mc:Choice>
              <mc:Fallback>
                <p:oleObj name="Document" r:id="rId15" imgW="11497045" imgH="791114" progId="Word.Document.8">
                  <p:embed/>
                  <p:pic>
                    <p:nvPicPr>
                      <p:cNvPr id="0" name=""/>
                      <p:cNvPicPr/>
                      <p:nvPr/>
                    </p:nvPicPr>
                    <p:blipFill>
                      <a:blip r:embed="rId16"/>
                      <a:stretch>
                        <a:fillRect/>
                      </a:stretch>
                    </p:blipFill>
                    <p:spPr>
                      <a:xfrm>
                        <a:off x="638556" y="2908046"/>
                        <a:ext cx="11480800" cy="7874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457936438"/>
              </p:ext>
            </p:extLst>
          </p:nvPr>
        </p:nvGraphicFramePr>
        <p:xfrm>
          <a:off x="575056" y="3835400"/>
          <a:ext cx="11480800" cy="584200"/>
        </p:xfrm>
        <a:graphic>
          <a:graphicData uri="http://schemas.openxmlformats.org/presentationml/2006/ole">
            <mc:AlternateContent xmlns:mc="http://schemas.openxmlformats.org/markup-compatibility/2006">
              <mc:Choice xmlns:v="urn:schemas-microsoft-com:vml" Requires="v">
                <p:oleObj spid="_x0000_s17471"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575056" y="3835400"/>
                        <a:ext cx="11480800" cy="5842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linds(horizont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19"/>
          <p:cNvSpPr txBox="1"/>
          <p:nvPr/>
        </p:nvSpPr>
        <p:spPr>
          <a:xfrm>
            <a:off x="4367784" y="620649"/>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9" name="组合 8"/>
          <p:cNvGrpSpPr/>
          <p:nvPr/>
        </p:nvGrpSpPr>
        <p:grpSpPr>
          <a:xfrm>
            <a:off x="466598" y="1484757"/>
            <a:ext cx="11373168" cy="1512189"/>
            <a:chOff x="274955" y="2526919"/>
            <a:chExt cx="11373168" cy="1512189"/>
          </a:xfrm>
        </p:grpSpPr>
        <p:sp>
          <p:nvSpPr>
            <p:cNvPr id="10" name="圆角矩形 9"/>
            <p:cNvSpPr/>
            <p:nvPr>
              <p:custDataLst>
                <p:tags r:id="rId2"/>
              </p:custDataLst>
            </p:nvPr>
          </p:nvSpPr>
          <p:spPr>
            <a:xfrm>
              <a:off x="274955" y="2639949"/>
              <a:ext cx="11373168" cy="1399159"/>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1" name="组合 10"/>
            <p:cNvGrpSpPr/>
            <p:nvPr/>
          </p:nvGrpSpPr>
          <p:grpSpPr>
            <a:xfrm>
              <a:off x="708025" y="2526919"/>
              <a:ext cx="620395" cy="215900"/>
              <a:chOff x="708025" y="2526919"/>
              <a:chExt cx="620395" cy="215900"/>
            </a:xfrm>
          </p:grpSpPr>
          <p:sp>
            <p:nvSpPr>
              <p:cNvPr id="12" name="矩形 11"/>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3" name="图片 12"/>
              <p:cNvPicPr>
                <a:picLocks noChangeAspect="1"/>
              </p:cNvPicPr>
              <p:nvPr>
                <p:custDataLst>
                  <p:tags r:id="rId4"/>
                </p:custDataLst>
              </p:nvPr>
            </p:nvPicPr>
            <p:blipFill>
              <a:blip r:embed="rId7"/>
              <a:stretch>
                <a:fillRect/>
              </a:stretch>
            </p:blipFill>
            <p:spPr>
              <a:xfrm>
                <a:off x="822960" y="2526919"/>
                <a:ext cx="433070" cy="201930"/>
              </a:xfrm>
              <a:prstGeom prst="rect">
                <a:avLst/>
              </a:prstGeom>
            </p:spPr>
          </p:pic>
        </p:grpSp>
      </p:grpSp>
      <p:graphicFrame>
        <p:nvGraphicFramePr>
          <p:cNvPr id="2" name="对象 1"/>
          <p:cNvGraphicFramePr>
            <a:graphicFrameLocks noChangeAspect="1"/>
          </p:cNvGraphicFramePr>
          <p:nvPr>
            <p:extLst>
              <p:ext uri="{D42A27DB-BD31-4B8C-83A1-F6EECF244321}">
                <p14:modId xmlns:p14="http://schemas.microsoft.com/office/powerpoint/2010/main" val="1762023277"/>
              </p:ext>
            </p:extLst>
          </p:nvPr>
        </p:nvGraphicFramePr>
        <p:xfrm>
          <a:off x="355600" y="175895"/>
          <a:ext cx="11480800" cy="584200"/>
        </p:xfrm>
        <a:graphic>
          <a:graphicData uri="http://schemas.openxmlformats.org/presentationml/2006/ole">
            <mc:AlternateContent xmlns:mc="http://schemas.openxmlformats.org/markup-compatibility/2006">
              <mc:Choice xmlns:v="urn:schemas-microsoft-com:vml" Requires="v">
                <p:oleObj spid="_x0000_s18476" name="Document" r:id="rId9" imgW="11497045" imgH="593425" progId="Word.Document.8">
                  <p:embed/>
                </p:oleObj>
              </mc:Choice>
              <mc:Fallback>
                <p:oleObj name="Document" r:id="rId9" imgW="11497045" imgH="593425" progId="Word.Document.8">
                  <p:embed/>
                  <p:pic>
                    <p:nvPicPr>
                      <p:cNvPr id="0" name=""/>
                      <p:cNvPicPr/>
                      <p:nvPr/>
                    </p:nvPicPr>
                    <p:blipFill>
                      <a:blip r:embed="rId10"/>
                      <a:stretch>
                        <a:fillRect/>
                      </a:stretch>
                    </p:blipFill>
                    <p:spPr>
                      <a:xfrm>
                        <a:off x="355600" y="175895"/>
                        <a:ext cx="11480800" cy="5842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630132221"/>
              </p:ext>
            </p:extLst>
          </p:nvPr>
        </p:nvGraphicFramePr>
        <p:xfrm>
          <a:off x="384429" y="889000"/>
          <a:ext cx="11480800" cy="393700"/>
        </p:xfrm>
        <a:graphic>
          <a:graphicData uri="http://schemas.openxmlformats.org/presentationml/2006/ole">
            <mc:AlternateContent xmlns:mc="http://schemas.openxmlformats.org/markup-compatibility/2006">
              <mc:Choice xmlns:v="urn:schemas-microsoft-com:vml" Requires="v">
                <p:oleObj spid="_x0000_s18477" name="Document" r:id="rId12" imgW="11497045" imgH="395737" progId="Word.Document.8">
                  <p:embed/>
                </p:oleObj>
              </mc:Choice>
              <mc:Fallback>
                <p:oleObj name="Document" r:id="rId12" imgW="11497045" imgH="395737" progId="Word.Document.8">
                  <p:embed/>
                  <p:pic>
                    <p:nvPicPr>
                      <p:cNvPr id="0" name=""/>
                      <p:cNvPicPr/>
                      <p:nvPr/>
                    </p:nvPicPr>
                    <p:blipFill>
                      <a:blip r:embed="rId13"/>
                      <a:stretch>
                        <a:fillRect/>
                      </a:stretch>
                    </p:blipFill>
                    <p:spPr>
                      <a:xfrm>
                        <a:off x="384429" y="889000"/>
                        <a:ext cx="11480800" cy="3937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958282"/>
              </p:ext>
            </p:extLst>
          </p:nvPr>
        </p:nvGraphicFramePr>
        <p:xfrm>
          <a:off x="610870" y="1828419"/>
          <a:ext cx="7607300" cy="990600"/>
        </p:xfrm>
        <a:graphic>
          <a:graphicData uri="http://schemas.openxmlformats.org/presentationml/2006/ole">
            <mc:AlternateContent xmlns:mc="http://schemas.openxmlformats.org/markup-compatibility/2006">
              <mc:Choice xmlns:v="urn:schemas-microsoft-com:vml" Requires="v">
                <p:oleObj spid="_x0000_s18478" name="Document" r:id="rId15" imgW="7606019" imgH="993319" progId="Word.Document.8">
                  <p:embed/>
                </p:oleObj>
              </mc:Choice>
              <mc:Fallback>
                <p:oleObj name="Document" r:id="rId15" imgW="7606019" imgH="993319" progId="Word.Document.8">
                  <p:embed/>
                  <p:pic>
                    <p:nvPicPr>
                      <p:cNvPr id="0" name=""/>
                      <p:cNvPicPr/>
                      <p:nvPr/>
                    </p:nvPicPr>
                    <p:blipFill>
                      <a:blip r:embed="rId16"/>
                      <a:stretch>
                        <a:fillRect/>
                      </a:stretch>
                    </p:blipFill>
                    <p:spPr>
                      <a:xfrm>
                        <a:off x="610870" y="1828419"/>
                        <a:ext cx="7607300" cy="9906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blinds(horizontal)">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linds(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25171" y="183037"/>
            <a:ext cx="11423713" cy="492443"/>
          </a:xfrm>
          <a:prstGeom prst="rect">
            <a:avLst/>
          </a:prstGeom>
        </p:spPr>
        <p:txBody>
          <a:bodyPr>
            <a:spAutoFit/>
          </a:bodyPr>
          <a:lstStyle/>
          <a:p>
            <a:pPr algn="just">
              <a:spcAft>
                <a:spcPts val="0"/>
              </a:spcAft>
              <a:tabLst>
                <a:tab pos="2430780" algn="l"/>
              </a:tabLst>
            </a:pPr>
            <a:r>
              <a:rPr lang="en-US" altLang="zh-CN" sz="2600" b="1" kern="100">
                <a:latin typeface="Times New Roman"/>
                <a:cs typeface="Courier New"/>
              </a:rPr>
              <a:t>3.</a:t>
            </a:r>
            <a:r>
              <a:rPr lang="zh-CN" altLang="zh-CN" sz="2600" b="1" kern="100" dirty="0">
                <a:latin typeface="Times New Roman"/>
                <a:cs typeface="Times New Roman"/>
              </a:rPr>
              <a:t>直线</a:t>
            </a:r>
            <a:r>
              <a:rPr lang="en-US" altLang="zh-CN" sz="2600" b="1" kern="100" dirty="0">
                <a:latin typeface="Times New Roman"/>
                <a:cs typeface="Courier New"/>
              </a:rPr>
              <a:t>3</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6</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与两坐标轴围成的面积为</a:t>
            </a:r>
            <a:r>
              <a:rPr lang="en-US" altLang="zh-CN" sz="2600" b="1" kern="100" dirty="0">
                <a:latin typeface="Times New Roman"/>
                <a:cs typeface="Courier New"/>
              </a:rPr>
              <a:t>________.</a:t>
            </a:r>
            <a:endParaRPr lang="zh-CN" altLang="zh-CN" sz="1050" kern="100" dirty="0">
              <a:effectLst/>
              <a:latin typeface="宋体"/>
              <a:cs typeface="Courier New"/>
            </a:endParaRPr>
          </a:p>
        </p:txBody>
      </p:sp>
      <p:grpSp>
        <p:nvGrpSpPr>
          <p:cNvPr id="10" name="组合 9"/>
          <p:cNvGrpSpPr/>
          <p:nvPr/>
        </p:nvGrpSpPr>
        <p:grpSpPr>
          <a:xfrm>
            <a:off x="518667" y="887603"/>
            <a:ext cx="11373168" cy="2109343"/>
            <a:chOff x="274955" y="2526919"/>
            <a:chExt cx="11373168" cy="2109343"/>
          </a:xfrm>
        </p:grpSpPr>
        <p:sp>
          <p:nvSpPr>
            <p:cNvPr id="11" name="圆角矩形 10"/>
            <p:cNvSpPr/>
            <p:nvPr>
              <p:custDataLst>
                <p:tags r:id="rId2"/>
              </p:custDataLst>
            </p:nvPr>
          </p:nvSpPr>
          <p:spPr>
            <a:xfrm>
              <a:off x="274955" y="2639949"/>
              <a:ext cx="11373168" cy="1996313"/>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3" name="组合 12"/>
            <p:cNvGrpSpPr/>
            <p:nvPr/>
          </p:nvGrpSpPr>
          <p:grpSpPr>
            <a:xfrm>
              <a:off x="708025" y="2526919"/>
              <a:ext cx="620395" cy="215900"/>
              <a:chOff x="708025" y="2526919"/>
              <a:chExt cx="620395" cy="215900"/>
            </a:xfrm>
          </p:grpSpPr>
          <p:sp>
            <p:nvSpPr>
              <p:cNvPr id="16" name="矩形 15"/>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7"/>
              <a:stretch>
                <a:fillRect/>
              </a:stretch>
            </p:blipFill>
            <p:spPr>
              <a:xfrm>
                <a:off x="822960" y="2526919"/>
                <a:ext cx="433070" cy="201930"/>
              </a:xfrm>
              <a:prstGeom prst="rect">
                <a:avLst/>
              </a:prstGeom>
            </p:spPr>
          </p:pic>
        </p:grpSp>
      </p:grpSp>
      <p:sp>
        <p:nvSpPr>
          <p:cNvPr id="18" name="矩形 17"/>
          <p:cNvSpPr/>
          <p:nvPr/>
        </p:nvSpPr>
        <p:spPr>
          <a:xfrm>
            <a:off x="661863" y="1300514"/>
            <a:ext cx="11087744" cy="492443"/>
          </a:xfrm>
          <a:prstGeom prst="rect">
            <a:avLst/>
          </a:prstGeom>
        </p:spPr>
        <p:txBody>
          <a:bodyPr>
            <a:spAutoFit/>
          </a:bodyPr>
          <a:lstStyle/>
          <a:p>
            <a:pPr algn="just">
              <a:spcAft>
                <a:spcPts val="0"/>
              </a:spcAft>
              <a:tabLst>
                <a:tab pos="2430780" algn="l"/>
              </a:tabLst>
            </a:pPr>
            <a:r>
              <a:rPr lang="zh-CN" altLang="zh-CN" sz="2600" b="1" kern="100" dirty="0">
                <a:latin typeface="Times New Roman"/>
                <a:ea typeface="宋体" pitchFamily="2" charset="-122"/>
                <a:cs typeface="Times New Roman"/>
              </a:rPr>
              <a:t>令</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，则</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；令</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，则</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endParaRPr lang="zh-CN" altLang="zh-CN" sz="1050" kern="100" dirty="0">
              <a:effectLst/>
              <a:latin typeface="宋体"/>
              <a:cs typeface="Courier New"/>
            </a:endParaRPr>
          </a:p>
        </p:txBody>
      </p:sp>
      <p:sp>
        <p:nvSpPr>
          <p:cNvPr id="2" name="矩形 1"/>
          <p:cNvSpPr/>
          <p:nvPr/>
        </p:nvSpPr>
        <p:spPr>
          <a:xfrm>
            <a:off x="7280607" y="163195"/>
            <a:ext cx="352982" cy="492443"/>
          </a:xfrm>
          <a:prstGeom prst="rect">
            <a:avLst/>
          </a:prstGeom>
        </p:spPr>
        <p:txBody>
          <a:bodyPr wrap="none">
            <a:spAutoFit/>
          </a:bodyPr>
          <a:lstStyle/>
          <a:p>
            <a:r>
              <a:rPr lang="en-US" altLang="zh-CN" sz="2600" b="1">
                <a:solidFill>
                  <a:srgbClr val="C00000"/>
                </a:solidFill>
                <a:latin typeface="Times New Roman"/>
                <a:ea typeface="宋体"/>
                <a:sym typeface="Times New Roman"/>
              </a:rPr>
              <a:t>3</a:t>
            </a:r>
            <a:endParaRPr lang="zh-CN" altLang="zh-CN" sz="2600" dirty="0">
              <a:solidFill>
                <a:srgbClr val="C00000"/>
              </a:solidFill>
              <a:latin typeface="Times New Roman"/>
              <a:ea typeface="宋体"/>
              <a:sym typeface="Times New Roman"/>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316805806"/>
              </p:ext>
            </p:extLst>
          </p:nvPr>
        </p:nvGraphicFramePr>
        <p:xfrm>
          <a:off x="765683" y="1955419"/>
          <a:ext cx="11480800" cy="787400"/>
        </p:xfrm>
        <a:graphic>
          <a:graphicData uri="http://schemas.openxmlformats.org/presentationml/2006/ole">
            <mc:AlternateContent xmlns:mc="http://schemas.openxmlformats.org/markup-compatibility/2006">
              <mc:Choice xmlns:v="urn:schemas-microsoft-com:vml" Requires="v">
                <p:oleObj spid="_x0000_s19472" name="Document" r:id="rId9" imgW="11497045" imgH="791114" progId="Word.Document.8">
                  <p:embed/>
                </p:oleObj>
              </mc:Choice>
              <mc:Fallback>
                <p:oleObj name="Document" r:id="rId9" imgW="11497045" imgH="791114" progId="Word.Document.8">
                  <p:embed/>
                  <p:pic>
                    <p:nvPicPr>
                      <p:cNvPr id="0" name=""/>
                      <p:cNvPicPr/>
                      <p:nvPr/>
                    </p:nvPicPr>
                    <p:blipFill>
                      <a:blip r:embed="rId10"/>
                      <a:stretch>
                        <a:fillRect/>
                      </a:stretch>
                    </p:blipFill>
                    <p:spPr>
                      <a:xfrm>
                        <a:off x="765683" y="1955419"/>
                        <a:ext cx="11480800" cy="7874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par>
                          <p:cTn id="13" fill="hold">
                            <p:stCondLst>
                              <p:cond delay="500"/>
                            </p:stCondLst>
                            <p:childTnLst>
                              <p:par>
                                <p:cTn id="14" presetID="3" presetClass="entr" presetSubtype="1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blinds(horizontal)">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blinds(horizontal)">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utoUpdateAnimBg="0"/>
      <p:bldP spid="2" grpId="0" autoUpdateAnimBg="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返回">
            <a:hlinkClick r:id="rId7" action="ppaction://hlinksldjump"/>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1239498" y="6327667"/>
            <a:ext cx="952502" cy="399289"/>
          </a:xfrm>
          <a:prstGeom prst="rect">
            <a:avLst/>
          </a:prstGeom>
        </p:spPr>
      </p:pic>
      <p:grpSp>
        <p:nvGrpSpPr>
          <p:cNvPr id="11" name="组合 10"/>
          <p:cNvGrpSpPr/>
          <p:nvPr/>
        </p:nvGrpSpPr>
        <p:grpSpPr>
          <a:xfrm>
            <a:off x="530288" y="1256030"/>
            <a:ext cx="11373168" cy="2172971"/>
            <a:chOff x="274955" y="2526919"/>
            <a:chExt cx="11373168" cy="2172971"/>
          </a:xfrm>
        </p:grpSpPr>
        <p:sp>
          <p:nvSpPr>
            <p:cNvPr id="12" name="圆角矩形 11"/>
            <p:cNvSpPr/>
            <p:nvPr>
              <p:custDataLst>
                <p:tags r:id="rId2"/>
              </p:custDataLst>
            </p:nvPr>
          </p:nvSpPr>
          <p:spPr>
            <a:xfrm>
              <a:off x="274955" y="2639950"/>
              <a:ext cx="11373168" cy="2059940"/>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4" name="组合 13"/>
            <p:cNvGrpSpPr/>
            <p:nvPr/>
          </p:nvGrpSpPr>
          <p:grpSpPr>
            <a:xfrm>
              <a:off x="708025" y="2526919"/>
              <a:ext cx="620395" cy="215900"/>
              <a:chOff x="708025" y="2526919"/>
              <a:chExt cx="620395" cy="215900"/>
            </a:xfrm>
          </p:grpSpPr>
          <p:sp>
            <p:nvSpPr>
              <p:cNvPr id="16" name="矩形 15"/>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9"/>
              <a:stretch>
                <a:fillRect/>
              </a:stretch>
            </p:blipFill>
            <p:spPr>
              <a:xfrm>
                <a:off x="822960" y="2526919"/>
                <a:ext cx="433070" cy="201930"/>
              </a:xfrm>
              <a:prstGeom prst="rect">
                <a:avLst/>
              </a:prstGeom>
            </p:spPr>
          </p:pic>
        </p:grpSp>
      </p:grpSp>
      <p:sp>
        <p:nvSpPr>
          <p:cNvPr id="18" name="矩形 17"/>
          <p:cNvSpPr/>
          <p:nvPr/>
        </p:nvSpPr>
        <p:spPr>
          <a:xfrm>
            <a:off x="622260" y="1691195"/>
            <a:ext cx="10761654" cy="492443"/>
          </a:xfrm>
          <a:prstGeom prst="rect">
            <a:avLst/>
          </a:prstGeom>
        </p:spPr>
        <p:txBody>
          <a:bodyPr>
            <a:spAutoFit/>
          </a:bodyPr>
          <a:lstStyle/>
          <a:p>
            <a:pPr algn="just">
              <a:spcAft>
                <a:spcPts val="0"/>
              </a:spcAft>
              <a:tabLst>
                <a:tab pos="2430780" algn="l"/>
              </a:tabLst>
            </a:pPr>
            <a:r>
              <a:rPr lang="zh-CN" altLang="zh-CN" sz="2600" b="1" kern="100" dirty="0">
                <a:latin typeface="Times New Roman"/>
                <a:ea typeface="宋体" pitchFamily="2" charset="-122"/>
                <a:cs typeface="Times New Roman"/>
              </a:rPr>
              <a:t>因为两条直线垂直，直线</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的斜率为－</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sp>
        <p:nvSpPr>
          <p:cNvPr id="19" name="矩形 18"/>
          <p:cNvSpPr/>
          <p:nvPr/>
        </p:nvSpPr>
        <p:spPr>
          <a:xfrm>
            <a:off x="250571" y="175895"/>
            <a:ext cx="11423713" cy="892552"/>
          </a:xfrm>
          <a:prstGeom prst="rect">
            <a:avLst/>
          </a:prstGeom>
        </p:spPr>
        <p:txBody>
          <a:bodyPr>
            <a:spAutoFit/>
          </a:bodyPr>
          <a:lstStyle/>
          <a:p>
            <a:pPr marL="355600" indent="-355600" algn="just">
              <a:spcAft>
                <a:spcPts val="0"/>
              </a:spcAft>
              <a:tabLst>
                <a:tab pos="2430780" algn="l"/>
              </a:tabLst>
            </a:pPr>
            <a:r>
              <a:rPr lang="en-US" altLang="zh-CN" sz="2600" b="1" kern="100">
                <a:latin typeface="Times New Roman"/>
                <a:cs typeface="Courier New"/>
              </a:rPr>
              <a:t>4.</a:t>
            </a:r>
            <a:r>
              <a:rPr lang="zh-CN" altLang="zh-CN" sz="2600" b="1" kern="100" dirty="0">
                <a:latin typeface="Times New Roman"/>
                <a:cs typeface="Times New Roman"/>
              </a:rPr>
              <a:t>已知过点</a:t>
            </a:r>
            <a:r>
              <a:rPr lang="en-US" altLang="zh-CN" sz="2600" b="1" i="1" kern="100" dirty="0">
                <a:latin typeface="Times New Roman"/>
                <a:cs typeface="Courier New"/>
              </a:rPr>
              <a:t>A</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m</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i="1" kern="100" dirty="0">
                <a:latin typeface="Times New Roman"/>
                <a:cs typeface="Courier New"/>
              </a:rPr>
              <a:t>B</a:t>
            </a:r>
            <a:r>
              <a:rPr lang="en-US" altLang="zh-CN" sz="2600" b="1" kern="100" dirty="0">
                <a:latin typeface="Times New Roman"/>
                <a:cs typeface="Courier New"/>
              </a:rPr>
              <a:t>(</a:t>
            </a:r>
            <a:r>
              <a:rPr lang="en-US" altLang="zh-CN" sz="2600" b="1" i="1" kern="100" dirty="0">
                <a:latin typeface="Times New Roman"/>
                <a:cs typeface="Courier New"/>
              </a:rPr>
              <a:t>m</a:t>
            </a:r>
            <a:r>
              <a:rPr lang="zh-CN" altLang="zh-CN" sz="2600" b="1" kern="100" dirty="0">
                <a:latin typeface="Times New Roman"/>
                <a:cs typeface="Times New Roman"/>
              </a:rPr>
              <a:t>，</a:t>
            </a:r>
            <a:r>
              <a:rPr lang="en-US" altLang="zh-CN" sz="2600" b="1" kern="100" dirty="0">
                <a:latin typeface="Times New Roman"/>
                <a:cs typeface="Courier New"/>
              </a:rPr>
              <a:t>4)</a:t>
            </a:r>
            <a:r>
              <a:rPr lang="zh-CN" altLang="zh-CN" sz="2600" b="1" kern="100" dirty="0">
                <a:latin typeface="Times New Roman"/>
                <a:cs typeface="Times New Roman"/>
              </a:rPr>
              <a:t>的直线与直线</a:t>
            </a:r>
            <a:r>
              <a:rPr lang="en-US" altLang="zh-CN" sz="2600" b="1" kern="100" dirty="0">
                <a:latin typeface="Times New Roman"/>
                <a:cs typeface="Courier New"/>
              </a:rPr>
              <a:t>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互相垂直，则</a:t>
            </a:r>
            <a:r>
              <a:rPr lang="en-US" altLang="zh-CN" sz="2600" b="1" i="1" kern="100" dirty="0">
                <a:latin typeface="Times New Roman"/>
                <a:cs typeface="Courier New"/>
              </a:rPr>
              <a:t>m</a:t>
            </a:r>
            <a:r>
              <a:rPr lang="zh-CN" altLang="zh-CN" sz="2600" b="1" kern="100" dirty="0">
                <a:latin typeface="Times New Roman"/>
                <a:cs typeface="Times New Roman"/>
              </a:rPr>
              <a:t>＝</a:t>
            </a:r>
            <a:r>
              <a:rPr lang="en-US" altLang="zh-CN" sz="2600" b="1" kern="100" dirty="0">
                <a:latin typeface="Times New Roman"/>
                <a:cs typeface="Courier New"/>
              </a:rPr>
              <a:t>________.</a:t>
            </a:r>
            <a:endParaRPr lang="zh-CN" altLang="zh-CN" sz="1050" kern="100" dirty="0">
              <a:effectLst/>
              <a:latin typeface="宋体"/>
              <a:cs typeface="Courier New"/>
            </a:endParaRPr>
          </a:p>
        </p:txBody>
      </p:sp>
      <p:sp>
        <p:nvSpPr>
          <p:cNvPr id="2" name="矩形 1"/>
          <p:cNvSpPr/>
          <p:nvPr/>
        </p:nvSpPr>
        <p:spPr>
          <a:xfrm>
            <a:off x="990424" y="569849"/>
            <a:ext cx="352982" cy="492443"/>
          </a:xfrm>
          <a:prstGeom prst="rect">
            <a:avLst/>
          </a:prstGeom>
        </p:spPr>
        <p:txBody>
          <a:bodyPr wrap="none">
            <a:spAutoFit/>
          </a:bodyPr>
          <a:lstStyle/>
          <a:p>
            <a:r>
              <a:rPr lang="en-US" altLang="zh-CN" sz="2600" b="1">
                <a:solidFill>
                  <a:srgbClr val="C00000"/>
                </a:solidFill>
                <a:latin typeface="Times New Roman"/>
                <a:ea typeface="宋体"/>
                <a:sym typeface="Times New Roman"/>
              </a:rPr>
              <a:t>2</a:t>
            </a:r>
            <a:endParaRPr lang="zh-CN" altLang="en-US" sz="2600" dirty="0">
              <a:solidFill>
                <a:srgbClr val="C00000"/>
              </a:solidFill>
              <a:latin typeface="Times New Roman"/>
              <a:ea typeface="宋体"/>
              <a:sym typeface="Times New Roman"/>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852406473"/>
              </p:ext>
            </p:extLst>
          </p:nvPr>
        </p:nvGraphicFramePr>
        <p:xfrm>
          <a:off x="702056" y="2209038"/>
          <a:ext cx="11480800" cy="990600"/>
        </p:xfrm>
        <a:graphic>
          <a:graphicData uri="http://schemas.openxmlformats.org/presentationml/2006/ole">
            <mc:AlternateContent xmlns:mc="http://schemas.openxmlformats.org/markup-compatibility/2006">
              <mc:Choice xmlns:v="urn:schemas-microsoft-com:vml" Requires="v">
                <p:oleObj spid="_x0000_s20496" name="Document" r:id="rId11" imgW="11497045" imgH="989162" progId="Word.Document.8">
                  <p:embed/>
                </p:oleObj>
              </mc:Choice>
              <mc:Fallback>
                <p:oleObj name="Document" r:id="rId11" imgW="11497045" imgH="989162" progId="Word.Document.8">
                  <p:embed/>
                  <p:pic>
                    <p:nvPicPr>
                      <p:cNvPr id="0" name=""/>
                      <p:cNvPicPr/>
                      <p:nvPr/>
                    </p:nvPicPr>
                    <p:blipFill>
                      <a:blip r:embed="rId12"/>
                      <a:stretch>
                        <a:fillRect/>
                      </a:stretch>
                    </p:blipFill>
                    <p:spPr>
                      <a:xfrm>
                        <a:off x="702056" y="2209038"/>
                        <a:ext cx="11480800" cy="9906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linds(horizontal)">
                                      <p:cBhvr>
                                        <p:cTn id="7" dur="500"/>
                                        <p:tgtEl>
                                          <p:spTgt spid="11"/>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blinds(horizontal)">
                                      <p:cBhvr>
                                        <p:cTn id="11" dur="500"/>
                                        <p:tgtEl>
                                          <p:spTgt spid="18"/>
                                        </p:tgtEl>
                                      </p:cBhvr>
                                    </p:animEffect>
                                  </p:childTnLst>
                                </p:cTn>
                              </p:par>
                            </p:childTnLst>
                          </p:cTn>
                        </p:par>
                      </p:childTnLst>
                    </p:cTn>
                  </p:par>
                  <p:par>
                    <p:cTn id="12" fill="hold">
                      <p:stCondLst>
                        <p:cond delay="indefinite"/>
                      </p:stCondLst>
                      <p:childTnLst>
                        <p:par>
                          <p:cTn id="13" fill="hold">
                            <p:stCondLst>
                              <p:cond delay="0"/>
                            </p:stCondLst>
                            <p:childTnLst>
                              <p:par>
                                <p:cTn id="14" presetID="3" presetClass="entr" presetSubtype="1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blinds(horizontal)">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blinds(horizontal)">
                                      <p:cBhvr>
                                        <p:cTn id="21"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utoUpdateAnimBg="0"/>
      <p:bldP spid="2" grpId="0"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630045" y="1628775"/>
            <a:ext cx="8901430" cy="3887470"/>
            <a:chOff x="2341" y="2565"/>
            <a:chExt cx="14018" cy="6122"/>
          </a:xfrm>
        </p:grpSpPr>
        <p:sp>
          <p:nvSpPr>
            <p:cNvPr id="7" name="圆角矩形 6"/>
            <p:cNvSpPr/>
            <p:nvPr>
              <p:custDataLst>
                <p:tags r:id="rId8"/>
              </p:custDataLst>
            </p:nvPr>
          </p:nvSpPr>
          <p:spPr>
            <a:xfrm>
              <a:off x="2341" y="2565"/>
              <a:ext cx="14018" cy="6123"/>
            </a:xfrm>
            <a:prstGeom prst="roundRect">
              <a:avLst>
                <a:gd name="adj" fmla="val 5095"/>
              </a:avLst>
            </a:prstGeom>
            <a:solidFill>
              <a:schemeClr val="bg1"/>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p:nvPr>
              <p:custDataLst>
                <p:tags r:id="rId9"/>
              </p:custDataLst>
            </p:nvPr>
          </p:nvCxnSpPr>
          <p:spPr>
            <a:xfrm>
              <a:off x="3281" y="4494"/>
              <a:ext cx="1216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10"/>
              </p:custDataLst>
            </p:nvPr>
          </p:nvCxnSpPr>
          <p:spPr>
            <a:xfrm>
              <a:off x="3281" y="5626"/>
              <a:ext cx="1213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custDataLst>
                <p:tags r:id="rId11"/>
              </p:custDataLst>
            </p:nvPr>
          </p:nvCxnSpPr>
          <p:spPr>
            <a:xfrm>
              <a:off x="3281" y="6773"/>
              <a:ext cx="1216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26" name="文本框 25">
            <a:hlinkClick r:id="rId13" action="ppaction://hlinksldjump"/>
          </p:cNvPr>
          <p:cNvSpPr txBox="1"/>
          <p:nvPr>
            <p:custDataLst>
              <p:tags r:id="rId1"/>
            </p:custDataLst>
          </p:nvPr>
        </p:nvSpPr>
        <p:spPr>
          <a:xfrm>
            <a:off x="5651246" y="4573905"/>
            <a:ext cx="1699260" cy="491490"/>
          </a:xfrm>
          <a:prstGeom prst="rect">
            <a:avLst/>
          </a:prstGeom>
          <a:solidFill>
            <a:schemeClr val="bg1">
              <a:lumMod val="85000"/>
            </a:schemeClr>
          </a:solidFill>
          <a:ln>
            <a:noFill/>
          </a:ln>
        </p:spPr>
        <p:txBody>
          <a:bodyPr wrap="square" rtlCol="0">
            <a:spAutoFit/>
          </a:bodyPr>
          <a:lstStyle/>
          <a:p>
            <a:pPr algn="ctr" defTabSz="914400">
              <a:spcBef>
                <a:spcPct val="0"/>
              </a:spcBef>
            </a:pPr>
            <a:r>
              <a:rPr lang="zh-CN" altLang="en-US" sz="2600" dirty="0">
                <a:solidFill>
                  <a:schemeClr val="accent3">
                    <a:lumMod val="75000"/>
                  </a:schemeClr>
                </a:solidFill>
                <a:latin typeface="微软雅黑" panose="020B0503020204020204" pitchFamily="34" charset="-122"/>
                <a:ea typeface="微软雅黑" panose="020B0503020204020204" pitchFamily="34" charset="-122"/>
              </a:rPr>
              <a:t>课时精练</a:t>
            </a:r>
          </a:p>
        </p:txBody>
      </p:sp>
      <p:sp>
        <p:nvSpPr>
          <p:cNvPr id="29" name="MH_SubTitle_1" descr="e7d195523061f1c0c7fdb8e83abb5dcf03375f2c8b662a4106267E0752567F7A4243849C9E2D773FC6511ADD776D3461389E8BB5BAFBB3C937DB9AB1E09A294486DA4CCF35679A92315A5BDF0C7F02D8DB0983A561B9AD4F9360F817F987ED6312BA78B3C26FE59D74499348EFC01217C87131E0D883B4A0A28311D4F4EF0E5123EE3175F2E8EA19">
            <a:hlinkClick r:id="rId14" action="ppaction://hlinksldjump"/>
          </p:cNvPr>
          <p:cNvSpPr txBox="1">
            <a:spLocks noChangeArrowheads="1"/>
          </p:cNvSpPr>
          <p:nvPr>
            <p:custDataLst>
              <p:tags r:id="rId2"/>
            </p:custDataLst>
          </p:nvPr>
        </p:nvSpPr>
        <p:spPr bwMode="auto">
          <a:xfrm>
            <a:off x="2207260" y="2347595"/>
            <a:ext cx="775652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defPPr>
              <a:defRPr lang="zh-CN"/>
            </a:defPPr>
            <a:lvl1pPr algn="just">
              <a:lnSpc>
                <a:spcPct val="90000"/>
              </a:lnSpc>
              <a:spcBef>
                <a:spcPts val="750"/>
              </a:spcBef>
              <a:buFont typeface="Arial" panose="020B0604020202020204" pitchFamily="34" charset="0"/>
              <a:buNone/>
              <a:defRPr sz="3200">
                <a:solidFill>
                  <a:srgbClr val="161B1F"/>
                </a:solidFill>
                <a:latin typeface="明黑" panose="020B0300000000000000" pitchFamily="34" charset="-122"/>
                <a:ea typeface="明黑" panose="020B0300000000000000" pitchFamily="34" charset="-122"/>
              </a:defRPr>
            </a:lvl1pPr>
            <a:lvl2pPr marL="742950" indent="-285750">
              <a:lnSpc>
                <a:spcPct val="90000"/>
              </a:lnSpc>
              <a:spcBef>
                <a:spcPts val="375"/>
              </a:spcBef>
              <a:buFont typeface="Arial" panose="020B0604020202020204" pitchFamily="34" charset="0"/>
              <a:buChar char="•"/>
              <a:defRPr>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9pPr>
          </a:lstStyle>
          <a:p>
            <a:pPr algn="l">
              <a:lnSpc>
                <a:spcPct val="100000"/>
              </a:lnSpc>
              <a:spcBef>
                <a:spcPct val="0"/>
              </a:spcBef>
            </a:pPr>
            <a:r>
              <a:rPr lang="zh-CN" altLang="en-US" sz="2800" dirty="0">
                <a:solidFill>
                  <a:schemeClr val="tx1"/>
                </a:solidFill>
                <a:latin typeface="微软雅黑" panose="020B0503020204020204" pitchFamily="34" charset="-122"/>
                <a:ea typeface="微软雅黑" panose="020B0503020204020204" pitchFamily="34" charset="-122"/>
              </a:rPr>
              <a:t>一、直线的一般式方程</a:t>
            </a:r>
          </a:p>
        </p:txBody>
      </p:sp>
      <p:sp>
        <p:nvSpPr>
          <p:cNvPr id="30" name="MH_SubTitle_1" descr="e7d195523061f1c0c7fdb8e83abb5dcf03375f2c8b662a4106267E0752567F7A4243849C9E2D773FC6511ADD776D3461389E8BB5BAFBB3C937DB9AB1E09A294486DA4CCF35679A92315A5BDF0C7F02D8DB0983A561B9AD4F9360F817F987ED6312BA78B3C26FE59D74499348EFC01217C87131E0D883B4A0A28311D4F4EF0E5123EE3175F2E8EA19">
            <a:hlinkClick r:id="rId15" action="ppaction://hlinksldjump"/>
          </p:cNvPr>
          <p:cNvSpPr txBox="1">
            <a:spLocks noChangeArrowheads="1"/>
          </p:cNvSpPr>
          <p:nvPr>
            <p:custDataLst>
              <p:tags r:id="rId3"/>
            </p:custDataLst>
          </p:nvPr>
        </p:nvSpPr>
        <p:spPr bwMode="auto">
          <a:xfrm>
            <a:off x="2207260" y="2992120"/>
            <a:ext cx="775652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defPPr>
              <a:defRPr lang="zh-CN"/>
            </a:defPPr>
            <a:lvl1pPr algn="just">
              <a:lnSpc>
                <a:spcPct val="90000"/>
              </a:lnSpc>
              <a:spcBef>
                <a:spcPts val="750"/>
              </a:spcBef>
              <a:buFont typeface="Arial" panose="020B0604020202020204" pitchFamily="34" charset="0"/>
              <a:buNone/>
              <a:defRPr sz="3200">
                <a:solidFill>
                  <a:srgbClr val="161B1F"/>
                </a:solidFill>
                <a:latin typeface="明黑" panose="020B0300000000000000" pitchFamily="34" charset="-122"/>
                <a:ea typeface="明黑" panose="020B0300000000000000" pitchFamily="34" charset="-122"/>
              </a:defRPr>
            </a:lvl1pPr>
            <a:lvl2pPr marL="742950" indent="-285750">
              <a:lnSpc>
                <a:spcPct val="90000"/>
              </a:lnSpc>
              <a:spcBef>
                <a:spcPts val="375"/>
              </a:spcBef>
              <a:buFont typeface="Arial" panose="020B0604020202020204" pitchFamily="34" charset="0"/>
              <a:buChar char="•"/>
              <a:defRPr>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9pPr>
          </a:lstStyle>
          <a:p>
            <a:pPr algn="l">
              <a:lnSpc>
                <a:spcPct val="100000"/>
              </a:lnSpc>
              <a:spcBef>
                <a:spcPct val="0"/>
              </a:spcBef>
            </a:pPr>
            <a:r>
              <a:rPr lang="zh-CN" altLang="en-US" sz="2800" dirty="0">
                <a:solidFill>
                  <a:schemeClr val="tx1"/>
                </a:solidFill>
                <a:latin typeface="微软雅黑" panose="020B0503020204020204" pitchFamily="34" charset="-122"/>
                <a:ea typeface="微软雅黑" panose="020B0503020204020204" pitchFamily="34" charset="-122"/>
              </a:rPr>
              <a:t>二、利用直线的一般式方程解决平行、垂直问题</a:t>
            </a:r>
            <a:endParaRPr lang="zh-CN" altLang="zh-CN" sz="2800" dirty="0">
              <a:solidFill>
                <a:schemeClr val="tx1"/>
              </a:solidFill>
              <a:latin typeface="微软雅黑" panose="020B0503020204020204" pitchFamily="34" charset="-122"/>
              <a:ea typeface="微软雅黑" panose="020B0503020204020204" pitchFamily="34" charset="-122"/>
            </a:endParaRPr>
          </a:p>
        </p:txBody>
      </p:sp>
      <p:sp>
        <p:nvSpPr>
          <p:cNvPr id="31" name="MH_SubTitle_1" descr="e7d195523061f1c0c7fdb8e83abb5dcf03375f2c8b662a4106267E0752567F7A4243849C9E2D773FC6511ADD776D3461389E8BB5BAFBB3C937DB9AB1E09A294486DA4CCF35679A92315A5BDF0C7F02D8DB0983A561B9AD4F9360F817F987ED6312BA78B3C26FE59D74499348EFC01217C87131E0D883B4A0A28311D4F4EF0E5123EE3175F2E8EA19">
            <a:hlinkClick r:id="rId16" action="ppaction://hlinksldjump"/>
          </p:cNvPr>
          <p:cNvSpPr txBox="1">
            <a:spLocks noChangeArrowheads="1"/>
          </p:cNvSpPr>
          <p:nvPr>
            <p:custDataLst>
              <p:tags r:id="rId4"/>
            </p:custDataLst>
          </p:nvPr>
        </p:nvSpPr>
        <p:spPr bwMode="auto">
          <a:xfrm>
            <a:off x="2207260" y="3769360"/>
            <a:ext cx="775652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defPPr>
              <a:defRPr lang="zh-CN"/>
            </a:defPPr>
            <a:lvl1pPr algn="just">
              <a:lnSpc>
                <a:spcPct val="90000"/>
              </a:lnSpc>
              <a:spcBef>
                <a:spcPts val="750"/>
              </a:spcBef>
              <a:buFont typeface="Arial" panose="020B0604020202020204" pitchFamily="34" charset="0"/>
              <a:buNone/>
              <a:defRPr sz="3200">
                <a:solidFill>
                  <a:srgbClr val="161B1F"/>
                </a:solidFill>
                <a:latin typeface="明黑" panose="020B0300000000000000" pitchFamily="34" charset="-122"/>
                <a:ea typeface="明黑" panose="020B0300000000000000" pitchFamily="34" charset="-122"/>
              </a:defRPr>
            </a:lvl1pPr>
            <a:lvl2pPr marL="742950" indent="-285750">
              <a:lnSpc>
                <a:spcPct val="90000"/>
              </a:lnSpc>
              <a:spcBef>
                <a:spcPts val="375"/>
              </a:spcBef>
              <a:buFont typeface="Arial" panose="020B0604020202020204" pitchFamily="34" charset="0"/>
              <a:buChar char="•"/>
              <a:defRPr>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9pPr>
          </a:lstStyle>
          <a:p>
            <a:pPr algn="l">
              <a:defRPr/>
            </a:pPr>
            <a:r>
              <a:rPr lang="zh-CN" altLang="en-US" sz="2800" dirty="0">
                <a:solidFill>
                  <a:schemeClr val="tx1"/>
                </a:solidFill>
                <a:latin typeface="微软雅黑" panose="020B0503020204020204" pitchFamily="34" charset="-122"/>
                <a:ea typeface="微软雅黑" panose="020B0503020204020204" pitchFamily="34" charset="-122"/>
              </a:rPr>
              <a:t>三、直线一般式方程的应用</a:t>
            </a:r>
            <a:endParaRPr lang="zh-CN" altLang="zh-CN" sz="2800" dirty="0">
              <a:solidFill>
                <a:schemeClr val="tx1"/>
              </a:solidFill>
              <a:latin typeface="微软雅黑" panose="020B0503020204020204" pitchFamily="34" charset="-122"/>
              <a:ea typeface="微软雅黑" panose="020B0503020204020204" pitchFamily="34" charset="-122"/>
            </a:endParaRPr>
          </a:p>
        </p:txBody>
      </p:sp>
      <p:sp>
        <p:nvSpPr>
          <p:cNvPr id="34" name="文本框 33">
            <a:hlinkClick r:id="rId17" action="ppaction://hlinksldjump"/>
          </p:cNvPr>
          <p:cNvSpPr txBox="1"/>
          <p:nvPr>
            <p:custDataLst>
              <p:tags r:id="rId5"/>
            </p:custDataLst>
          </p:nvPr>
        </p:nvSpPr>
        <p:spPr>
          <a:xfrm>
            <a:off x="3262630" y="4573905"/>
            <a:ext cx="1727835" cy="491490"/>
          </a:xfrm>
          <a:prstGeom prst="rect">
            <a:avLst/>
          </a:prstGeom>
          <a:solidFill>
            <a:schemeClr val="bg1">
              <a:lumMod val="85000"/>
            </a:schemeClr>
          </a:solidFill>
          <a:ln>
            <a:noFill/>
          </a:ln>
        </p:spPr>
        <p:txBody>
          <a:bodyPr wrap="square" rtlCol="0">
            <a:spAutoFit/>
          </a:bodyPr>
          <a:lstStyle/>
          <a:p>
            <a:pPr algn="ctr" defTabSz="914400">
              <a:spcBef>
                <a:spcPct val="0"/>
              </a:spcBef>
            </a:pPr>
            <a:r>
              <a:rPr lang="zh-CN" altLang="en-US" sz="2600" dirty="0">
                <a:solidFill>
                  <a:schemeClr val="accent3">
                    <a:lumMod val="75000"/>
                  </a:schemeClr>
                </a:solidFill>
                <a:latin typeface="微软雅黑" panose="020B0503020204020204" pitchFamily="34" charset="-122"/>
                <a:ea typeface="微软雅黑" panose="020B0503020204020204" pitchFamily="34" charset="-122"/>
              </a:rPr>
              <a:t>课堂达标</a:t>
            </a:r>
          </a:p>
        </p:txBody>
      </p:sp>
      <p:sp>
        <p:nvSpPr>
          <p:cNvPr id="12" name="梯形 11"/>
          <p:cNvSpPr/>
          <p:nvPr>
            <p:custDataLst>
              <p:tags r:id="rId6"/>
            </p:custDataLst>
          </p:nvPr>
        </p:nvSpPr>
        <p:spPr>
          <a:xfrm rot="10800000">
            <a:off x="4944110" y="1485265"/>
            <a:ext cx="2388235" cy="530860"/>
          </a:xfrm>
          <a:prstGeom prst="trapezoid">
            <a:avLst/>
          </a:prstGeom>
          <a:solidFill>
            <a:srgbClr val="6CA3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8"/>
          <p:cNvSpPr txBox="1"/>
          <p:nvPr>
            <p:custDataLst>
              <p:tags r:id="rId7"/>
            </p:custDataLst>
          </p:nvPr>
        </p:nvSpPr>
        <p:spPr>
          <a:xfrm>
            <a:off x="5088255" y="1557655"/>
            <a:ext cx="2036445" cy="400050"/>
          </a:xfrm>
          <a:prstGeom prst="rect">
            <a:avLst/>
          </a:prstGeom>
          <a:noFill/>
        </p:spPr>
        <p:txBody>
          <a:bodyPr wrap="square" lIns="0" tIns="0" rIns="0" bIns="0" rtlCol="0" anchor="ctr">
            <a:noAutofit/>
          </a:bodyPr>
          <a:lstStyle/>
          <a:p>
            <a:pPr algn="ctr">
              <a:lnSpc>
                <a:spcPts val="3000"/>
              </a:lnSpc>
            </a:pPr>
            <a:r>
              <a:rPr lang="zh-CN" altLang="en-US" sz="2800" dirty="0" smtClean="0">
                <a:solidFill>
                  <a:prstClr val="white"/>
                </a:solidFill>
                <a:ea typeface="微软雅黑" panose="020B0503020204020204" pitchFamily="34" charset="-122"/>
                <a:sym typeface="Arial" panose="020B0604020202020204" pitchFamily="34" charset="0"/>
              </a:rPr>
              <a:t>内容索引</a:t>
            </a:r>
          </a:p>
        </p:txBody>
      </p:sp>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 name="矩形 1"/>
          <p:cNvSpPr/>
          <p:nvPr>
            <p:custDataLst>
              <p:tags r:id="rId1"/>
            </p:custDataLst>
          </p:nvPr>
        </p:nvSpPr>
        <p:spPr>
          <a:xfrm flipV="1">
            <a:off x="0" y="1988820"/>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alpha val="93000"/>
                </a:srgbClr>
              </a:solidFill>
              <a:latin typeface="微软雅黑" panose="020B0503020204020204" pitchFamily="34" charset="-122"/>
            </a:endParaRPr>
          </a:p>
        </p:txBody>
      </p:sp>
      <p:sp>
        <p:nvSpPr>
          <p:cNvPr id="6" name="标题 24"/>
          <p:cNvSpPr txBox="1"/>
          <p:nvPr/>
        </p:nvSpPr>
        <p:spPr>
          <a:xfrm>
            <a:off x="2279650" y="2780919"/>
            <a:ext cx="7746365" cy="918845"/>
          </a:xfrm>
          <a:prstGeom prst="rect">
            <a:avLst/>
          </a:prstGeom>
        </p:spPr>
        <p:txBody>
          <a:bodyPr vert="horz" lIns="91419" tIns="45709" rIns="91419" bIns="45709" rtlCol="0" anchor="ctr">
            <a:noAutofit/>
          </a:bodyPr>
          <a:lst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sz="4800" b="1" dirty="0" smtClean="0">
                <a:solidFill>
                  <a:schemeClr val="tx1">
                    <a:lumMod val="85000"/>
                    <a:lumOff val="15000"/>
                  </a:schemeClr>
                </a:solidFill>
                <a:latin typeface="黑体" panose="02010609060101010101" charset="-122"/>
                <a:ea typeface="黑体" panose="02010609060101010101" charset="-122"/>
              </a:rPr>
              <a:t>【课</a:t>
            </a:r>
            <a:r>
              <a:rPr lang="zh-CN" altLang="en-US" sz="4800" b="1" dirty="0" smtClean="0">
                <a:solidFill>
                  <a:schemeClr val="tx1">
                    <a:lumMod val="85000"/>
                    <a:lumOff val="15000"/>
                  </a:schemeClr>
                </a:solidFill>
                <a:latin typeface="黑体" panose="02010609060101010101" charset="-122"/>
                <a:ea typeface="黑体" panose="02010609060101010101" charset="-122"/>
              </a:rPr>
              <a:t>时精练</a:t>
            </a:r>
            <a:r>
              <a:rPr lang="zh-CN" sz="4800" b="1" dirty="0" smtClean="0">
                <a:solidFill>
                  <a:schemeClr val="tx1">
                    <a:lumMod val="85000"/>
                    <a:lumOff val="15000"/>
                  </a:schemeClr>
                </a:solidFill>
                <a:latin typeface="黑体" panose="02010609060101010101" charset="-122"/>
                <a:ea typeface="黑体" panose="02010609060101010101" charset="-122"/>
              </a:rPr>
              <a:t>】</a:t>
            </a:r>
            <a:endParaRPr lang="zh-CN" sz="4800" b="1" dirty="0">
              <a:solidFill>
                <a:schemeClr val="tx1">
                  <a:lumMod val="85000"/>
                  <a:lumOff val="15000"/>
                </a:schemeClr>
              </a:solidFill>
              <a:latin typeface="黑体" panose="02010609060101010101" charset="-122"/>
              <a:ea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2"/>
            </p:custDataLst>
          </p:nvPr>
        </p:nvSpPr>
        <p:spPr>
          <a:xfrm>
            <a:off x="6852091" y="1370330"/>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17" name="组合 16"/>
          <p:cNvGrpSpPr/>
          <p:nvPr/>
        </p:nvGrpSpPr>
        <p:grpSpPr>
          <a:xfrm>
            <a:off x="454088" y="2323592"/>
            <a:ext cx="11373168" cy="1321435"/>
            <a:chOff x="274955" y="2526919"/>
            <a:chExt cx="11373168" cy="1321435"/>
          </a:xfrm>
        </p:grpSpPr>
        <p:sp>
          <p:nvSpPr>
            <p:cNvPr id="18" name="圆角矩形 17"/>
            <p:cNvSpPr/>
            <p:nvPr>
              <p:custDataLst>
                <p:tags r:id="rId3"/>
              </p:custDataLst>
            </p:nvPr>
          </p:nvSpPr>
          <p:spPr>
            <a:xfrm>
              <a:off x="274955" y="2639949"/>
              <a:ext cx="11373168" cy="120840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9" name="组合 18"/>
            <p:cNvGrpSpPr/>
            <p:nvPr/>
          </p:nvGrpSpPr>
          <p:grpSpPr>
            <a:xfrm>
              <a:off x="708025" y="2526919"/>
              <a:ext cx="620395" cy="215900"/>
              <a:chOff x="708025" y="2526919"/>
              <a:chExt cx="620395" cy="215900"/>
            </a:xfrm>
          </p:grpSpPr>
          <p:sp>
            <p:nvSpPr>
              <p:cNvPr id="20" name="矩形 19"/>
              <p:cNvSpPr/>
              <p:nvPr>
                <p:custDataLst>
                  <p:tags r:id="rId4"/>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1" name="图片 20"/>
              <p:cNvPicPr>
                <a:picLocks noChangeAspect="1"/>
              </p:cNvPicPr>
              <p:nvPr>
                <p:custDataLst>
                  <p:tags r:id="rId5"/>
                </p:custDataLst>
              </p:nvPr>
            </p:nvPicPr>
            <p:blipFill>
              <a:blip r:embed="rId7"/>
              <a:stretch>
                <a:fillRect/>
              </a:stretch>
            </p:blipFill>
            <p:spPr>
              <a:xfrm>
                <a:off x="822960" y="2526919"/>
                <a:ext cx="433070" cy="201930"/>
              </a:xfrm>
              <a:prstGeom prst="rect">
                <a:avLst/>
              </a:prstGeom>
            </p:spPr>
          </p:pic>
        </p:grpSp>
      </p:grpSp>
      <p:graphicFrame>
        <p:nvGraphicFramePr>
          <p:cNvPr id="2" name="对象 1"/>
          <p:cNvGraphicFramePr>
            <a:graphicFrameLocks noChangeAspect="1"/>
          </p:cNvGraphicFramePr>
          <p:nvPr>
            <p:extLst>
              <p:ext uri="{D42A27DB-BD31-4B8C-83A1-F6EECF244321}">
                <p14:modId xmlns:p14="http://schemas.microsoft.com/office/powerpoint/2010/main" val="2030861994"/>
              </p:ext>
            </p:extLst>
          </p:nvPr>
        </p:nvGraphicFramePr>
        <p:xfrm>
          <a:off x="263271" y="862076"/>
          <a:ext cx="11480800" cy="584200"/>
        </p:xfrm>
        <a:graphic>
          <a:graphicData uri="http://schemas.openxmlformats.org/presentationml/2006/ole">
            <mc:AlternateContent xmlns:mc="http://schemas.openxmlformats.org/markup-compatibility/2006">
              <mc:Choice xmlns:v="urn:schemas-microsoft-com:vml" Requires="v">
                <p:oleObj spid="_x0000_s21548" name="Document" r:id="rId9" imgW="11497045" imgH="593425" progId="Word.Document.8">
                  <p:embed/>
                </p:oleObj>
              </mc:Choice>
              <mc:Fallback>
                <p:oleObj name="Document" r:id="rId9" imgW="11497045" imgH="593425" progId="Word.Document.8">
                  <p:embed/>
                  <p:pic>
                    <p:nvPicPr>
                      <p:cNvPr id="0" name=""/>
                      <p:cNvPicPr/>
                      <p:nvPr/>
                    </p:nvPicPr>
                    <p:blipFill>
                      <a:blip r:embed="rId10"/>
                      <a:stretch>
                        <a:fillRect/>
                      </a:stretch>
                    </p:blipFill>
                    <p:spPr>
                      <a:xfrm>
                        <a:off x="263271" y="862076"/>
                        <a:ext cx="11480800" cy="5842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9322171"/>
              </p:ext>
            </p:extLst>
          </p:nvPr>
        </p:nvGraphicFramePr>
        <p:xfrm>
          <a:off x="457200" y="1473200"/>
          <a:ext cx="10096500" cy="1016000"/>
        </p:xfrm>
        <a:graphic>
          <a:graphicData uri="http://schemas.openxmlformats.org/presentationml/2006/ole">
            <mc:AlternateContent xmlns:mc="http://schemas.openxmlformats.org/markup-compatibility/2006">
              <mc:Choice xmlns:v="urn:schemas-microsoft-com:vml" Requires="v">
                <p:oleObj spid="_x0000_s21549" name="Document" r:id="rId12" imgW="10101826" imgH="1012885" progId="Word.Document.8">
                  <p:embed/>
                </p:oleObj>
              </mc:Choice>
              <mc:Fallback>
                <p:oleObj name="Document" r:id="rId12" imgW="10101826" imgH="1012885" progId="Word.Document.8">
                  <p:embed/>
                  <p:pic>
                    <p:nvPicPr>
                      <p:cNvPr id="0" name=""/>
                      <p:cNvPicPr/>
                      <p:nvPr/>
                    </p:nvPicPr>
                    <p:blipFill>
                      <a:blip r:embed="rId13"/>
                      <a:stretch>
                        <a:fillRect/>
                      </a:stretch>
                    </p:blipFill>
                    <p:spPr>
                      <a:xfrm>
                        <a:off x="457200" y="1473200"/>
                        <a:ext cx="10096500" cy="10160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23930851"/>
              </p:ext>
            </p:extLst>
          </p:nvPr>
        </p:nvGraphicFramePr>
        <p:xfrm>
          <a:off x="631825" y="2794000"/>
          <a:ext cx="6591300" cy="584200"/>
        </p:xfrm>
        <a:graphic>
          <a:graphicData uri="http://schemas.openxmlformats.org/presentationml/2006/ole">
            <mc:AlternateContent xmlns:mc="http://schemas.openxmlformats.org/markup-compatibility/2006">
              <mc:Choice xmlns:v="urn:schemas-microsoft-com:vml" Requires="v">
                <p:oleObj spid="_x0000_s21550" name="Document" r:id="rId15" imgW="6590444" imgH="596135" progId="Word.Document.8">
                  <p:embed/>
                </p:oleObj>
              </mc:Choice>
              <mc:Fallback>
                <p:oleObj name="Document" r:id="rId15" imgW="6590444" imgH="596135" progId="Word.Document.8">
                  <p:embed/>
                  <p:pic>
                    <p:nvPicPr>
                      <p:cNvPr id="0" name=""/>
                      <p:cNvPicPr/>
                      <p:nvPr/>
                    </p:nvPicPr>
                    <p:blipFill>
                      <a:blip r:embed="rId16"/>
                      <a:stretch>
                        <a:fillRect/>
                      </a:stretch>
                    </p:blipFill>
                    <p:spPr>
                      <a:xfrm>
                        <a:off x="631825" y="2794000"/>
                        <a:ext cx="65913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blinds(horizontal)">
                                      <p:cBhvr>
                                        <p:cTn id="12" dur="500"/>
                                        <p:tgtEl>
                                          <p:spTgt spid="17"/>
                                        </p:tgtEl>
                                      </p:cBhvr>
                                    </p:animEffect>
                                  </p:childTnLst>
                                </p:cTn>
                              </p:par>
                              <p:par>
                                <p:cTn id="13" presetID="3" presetClass="entr" presetSubtype="1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linds(horizont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2"/>
            </p:custDataLst>
          </p:nvPr>
        </p:nvSpPr>
        <p:spPr>
          <a:xfrm>
            <a:off x="371281" y="1268730"/>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9" name="组合 8"/>
          <p:cNvGrpSpPr/>
          <p:nvPr/>
        </p:nvGrpSpPr>
        <p:grpSpPr>
          <a:xfrm>
            <a:off x="555498" y="2132838"/>
            <a:ext cx="11373168" cy="1944243"/>
            <a:chOff x="274955" y="2526919"/>
            <a:chExt cx="11373168" cy="1944243"/>
          </a:xfrm>
        </p:grpSpPr>
        <p:sp>
          <p:nvSpPr>
            <p:cNvPr id="10" name="圆角矩形 9"/>
            <p:cNvSpPr/>
            <p:nvPr>
              <p:custDataLst>
                <p:tags r:id="rId4"/>
              </p:custDataLst>
            </p:nvPr>
          </p:nvSpPr>
          <p:spPr>
            <a:xfrm>
              <a:off x="274955" y="2639949"/>
              <a:ext cx="11373168" cy="1831213"/>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1" name="组合 10"/>
            <p:cNvGrpSpPr/>
            <p:nvPr/>
          </p:nvGrpSpPr>
          <p:grpSpPr>
            <a:xfrm>
              <a:off x="708025" y="2526919"/>
              <a:ext cx="620395" cy="215900"/>
              <a:chOff x="708025" y="2526919"/>
              <a:chExt cx="620395" cy="215900"/>
            </a:xfrm>
          </p:grpSpPr>
          <p:sp>
            <p:nvSpPr>
              <p:cNvPr id="12" name="矩形 11"/>
              <p:cNvSpPr/>
              <p:nvPr>
                <p:custDataLst>
                  <p:tags r:id="rId5"/>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3" name="图片 12"/>
              <p:cNvPicPr>
                <a:picLocks noChangeAspect="1"/>
              </p:cNvPicPr>
              <p:nvPr>
                <p:custDataLst>
                  <p:tags r:id="rId6"/>
                </p:custDataLst>
              </p:nvPr>
            </p:nvPicPr>
            <p:blipFill>
              <a:blip r:embed="rId8"/>
              <a:stretch>
                <a:fillRect/>
              </a:stretch>
            </p:blipFill>
            <p:spPr>
              <a:xfrm>
                <a:off x="822960" y="2526919"/>
                <a:ext cx="433070" cy="201930"/>
              </a:xfrm>
              <a:prstGeom prst="rect">
                <a:avLst/>
              </a:prstGeom>
            </p:spPr>
          </p:pic>
        </p:grpSp>
      </p:grpSp>
      <p:sp>
        <p:nvSpPr>
          <p:cNvPr id="15" name="矩形 14"/>
          <p:cNvSpPr/>
          <p:nvPr>
            <p:custDataLst>
              <p:tags r:id="rId3"/>
            </p:custDataLst>
          </p:nvPr>
        </p:nvSpPr>
        <p:spPr>
          <a:xfrm>
            <a:off x="212471" y="163322"/>
            <a:ext cx="11412000" cy="1892826"/>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dirty="0">
                <a:latin typeface="Times New Roman"/>
                <a:cs typeface="Courier New"/>
              </a:rPr>
              <a:t>2.</a:t>
            </a:r>
            <a:r>
              <a:rPr lang="zh-CN" altLang="zh-CN" sz="2600" b="1" kern="100" dirty="0">
                <a:latin typeface="Times New Roman"/>
                <a:cs typeface="Times New Roman"/>
              </a:rPr>
              <a:t>过点</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3</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和</a:t>
            </a:r>
            <a:r>
              <a:rPr lang="en-US" altLang="zh-CN" sz="2600" b="1" kern="100" dirty="0">
                <a:latin typeface="Times New Roman"/>
                <a:cs typeface="Courier New"/>
              </a:rPr>
              <a:t>(0</a:t>
            </a:r>
            <a:r>
              <a:rPr lang="zh-CN" altLang="zh-CN" sz="2600" b="1" kern="100" dirty="0">
                <a:latin typeface="Times New Roman"/>
                <a:cs typeface="Times New Roman"/>
              </a:rPr>
              <a:t>，</a:t>
            </a:r>
            <a:r>
              <a:rPr lang="en-US" altLang="zh-CN" sz="2600" b="1" kern="100" dirty="0">
                <a:latin typeface="Times New Roman"/>
                <a:cs typeface="Courier New"/>
              </a:rPr>
              <a:t>4)</a:t>
            </a:r>
            <a:r>
              <a:rPr lang="zh-CN" altLang="zh-CN" sz="2600" b="1" kern="100" dirty="0">
                <a:latin typeface="Times New Roman"/>
                <a:cs typeface="Times New Roman"/>
              </a:rPr>
              <a:t>的直线的一般式方程为</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latin typeface="Times New Roman"/>
                <a:cs typeface="Courier New"/>
              </a:rPr>
              <a:t>	A.4</a:t>
            </a:r>
            <a:r>
              <a:rPr lang="en-US" altLang="zh-CN" sz="2600" b="1" i="1" kern="100" dirty="0" smtClean="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3</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12</a:t>
            </a:r>
            <a:r>
              <a:rPr lang="zh-CN" altLang="zh-CN" sz="2600" b="1" kern="100" dirty="0">
                <a:latin typeface="Times New Roman"/>
                <a:cs typeface="Times New Roman"/>
              </a:rPr>
              <a:t>＝</a:t>
            </a:r>
            <a:r>
              <a:rPr lang="en-US" altLang="zh-CN" sz="2600" b="1" kern="100" dirty="0">
                <a:latin typeface="Times New Roman"/>
                <a:cs typeface="Courier New"/>
              </a:rPr>
              <a:t>0 	</a:t>
            </a:r>
            <a:r>
              <a:rPr lang="en-US" altLang="zh-CN" sz="2600" b="1" kern="100" dirty="0" smtClean="0">
                <a:latin typeface="Times New Roman"/>
                <a:cs typeface="Courier New"/>
              </a:rPr>
              <a:t>		B.4</a:t>
            </a:r>
            <a:r>
              <a:rPr lang="en-US" altLang="zh-CN" sz="2600" b="1" i="1" kern="100" dirty="0" smtClean="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3</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12</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latin typeface="Times New Roman"/>
                <a:cs typeface="Courier New"/>
              </a:rPr>
              <a:t>	C.4</a:t>
            </a:r>
            <a:r>
              <a:rPr lang="en-US" altLang="zh-CN" sz="2600" b="1" i="1" kern="100" dirty="0" smtClean="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3</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12</a:t>
            </a:r>
            <a:r>
              <a:rPr lang="zh-CN" altLang="zh-CN" sz="2600" b="1" kern="100" dirty="0">
                <a:latin typeface="Times New Roman"/>
                <a:cs typeface="Times New Roman"/>
              </a:rPr>
              <a:t>＝</a:t>
            </a:r>
            <a:r>
              <a:rPr lang="en-US" altLang="zh-CN" sz="2600" b="1" kern="100" dirty="0">
                <a:latin typeface="Times New Roman"/>
                <a:cs typeface="Courier New"/>
              </a:rPr>
              <a:t>0 	</a:t>
            </a:r>
            <a:r>
              <a:rPr lang="en-US" altLang="zh-CN" sz="2600" b="1" kern="100" dirty="0" smtClean="0">
                <a:latin typeface="Times New Roman"/>
                <a:cs typeface="Courier New"/>
              </a:rPr>
              <a:t>		D.4</a:t>
            </a:r>
            <a:r>
              <a:rPr lang="en-US" altLang="zh-CN" sz="2600" b="1" i="1" kern="100" dirty="0" smtClean="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3</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12</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576410529"/>
              </p:ext>
            </p:extLst>
          </p:nvPr>
        </p:nvGraphicFramePr>
        <p:xfrm>
          <a:off x="737108" y="2476500"/>
          <a:ext cx="6172200" cy="990600"/>
        </p:xfrm>
        <a:graphic>
          <a:graphicData uri="http://schemas.openxmlformats.org/presentationml/2006/ole">
            <mc:AlternateContent xmlns:mc="http://schemas.openxmlformats.org/markup-compatibility/2006">
              <mc:Choice xmlns:v="urn:schemas-microsoft-com:vml" Requires="v">
                <p:oleObj spid="_x0000_s22558" name="Document" r:id="rId10" imgW="6171546" imgH="993319" progId="Word.Document.8">
                  <p:embed/>
                </p:oleObj>
              </mc:Choice>
              <mc:Fallback>
                <p:oleObj name="Document" r:id="rId10" imgW="6171546" imgH="993319" progId="Word.Document.8">
                  <p:embed/>
                  <p:pic>
                    <p:nvPicPr>
                      <p:cNvPr id="0" name=""/>
                      <p:cNvPicPr/>
                      <p:nvPr/>
                    </p:nvPicPr>
                    <p:blipFill>
                      <a:blip r:embed="rId11"/>
                      <a:stretch>
                        <a:fillRect/>
                      </a:stretch>
                    </p:blipFill>
                    <p:spPr>
                      <a:xfrm>
                        <a:off x="737108" y="2476500"/>
                        <a:ext cx="6172200" cy="9906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102427399"/>
              </p:ext>
            </p:extLst>
          </p:nvPr>
        </p:nvGraphicFramePr>
        <p:xfrm>
          <a:off x="740156" y="3454400"/>
          <a:ext cx="11480800" cy="584200"/>
        </p:xfrm>
        <a:graphic>
          <a:graphicData uri="http://schemas.openxmlformats.org/presentationml/2006/ole">
            <mc:AlternateContent xmlns:mc="http://schemas.openxmlformats.org/markup-compatibility/2006">
              <mc:Choice xmlns:v="urn:schemas-microsoft-com:vml" Requires="v">
                <p:oleObj spid="_x0000_s22559" name="Document" r:id="rId13" imgW="11497045" imgH="593425" progId="Word.Document.8">
                  <p:embed/>
                </p:oleObj>
              </mc:Choice>
              <mc:Fallback>
                <p:oleObj name="Document" r:id="rId13" imgW="11497045" imgH="593425" progId="Word.Document.8">
                  <p:embed/>
                  <p:pic>
                    <p:nvPicPr>
                      <p:cNvPr id="0" name=""/>
                      <p:cNvPicPr/>
                      <p:nvPr/>
                    </p:nvPicPr>
                    <p:blipFill>
                      <a:blip r:embed="rId14"/>
                      <a:stretch>
                        <a:fillRect/>
                      </a:stretch>
                    </p:blipFill>
                    <p:spPr>
                      <a:xfrm>
                        <a:off x="740156" y="3454400"/>
                        <a:ext cx="114808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par>
                                <p:cTn id="13" presetID="3"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1"/>
            </p:custDataLst>
          </p:nvPr>
        </p:nvSpPr>
        <p:spPr>
          <a:xfrm>
            <a:off x="288671" y="1281430"/>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11" name="组合 10"/>
          <p:cNvGrpSpPr/>
          <p:nvPr/>
        </p:nvGrpSpPr>
        <p:grpSpPr>
          <a:xfrm>
            <a:off x="517398" y="2132838"/>
            <a:ext cx="11373168" cy="3024379"/>
            <a:chOff x="274955" y="2526919"/>
            <a:chExt cx="11373168" cy="3024379"/>
          </a:xfrm>
        </p:grpSpPr>
        <p:sp>
          <p:nvSpPr>
            <p:cNvPr id="12" name="圆角矩形 11"/>
            <p:cNvSpPr/>
            <p:nvPr>
              <p:custDataLst>
                <p:tags r:id="rId4"/>
              </p:custDataLst>
            </p:nvPr>
          </p:nvSpPr>
          <p:spPr>
            <a:xfrm>
              <a:off x="274955" y="2639950"/>
              <a:ext cx="11373168" cy="2911348"/>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4" name="组合 13"/>
            <p:cNvGrpSpPr/>
            <p:nvPr/>
          </p:nvGrpSpPr>
          <p:grpSpPr>
            <a:xfrm>
              <a:off x="708025" y="2526919"/>
              <a:ext cx="620395" cy="215900"/>
              <a:chOff x="708025" y="2526919"/>
              <a:chExt cx="620395" cy="215900"/>
            </a:xfrm>
          </p:grpSpPr>
          <p:sp>
            <p:nvSpPr>
              <p:cNvPr id="17" name="矩形 16"/>
              <p:cNvSpPr/>
              <p:nvPr>
                <p:custDataLst>
                  <p:tags r:id="rId5"/>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8" name="图片 17"/>
              <p:cNvPicPr>
                <a:picLocks noChangeAspect="1"/>
              </p:cNvPicPr>
              <p:nvPr>
                <p:custDataLst>
                  <p:tags r:id="rId6"/>
                </p:custDataLst>
              </p:nvPr>
            </p:nvPicPr>
            <p:blipFill>
              <a:blip r:embed="rId8"/>
              <a:stretch>
                <a:fillRect/>
              </a:stretch>
            </p:blipFill>
            <p:spPr>
              <a:xfrm>
                <a:off x="822960" y="2526919"/>
                <a:ext cx="433070" cy="201930"/>
              </a:xfrm>
              <a:prstGeom prst="rect">
                <a:avLst/>
              </a:prstGeom>
            </p:spPr>
          </p:pic>
        </p:grpSp>
      </p:grpSp>
      <p:sp>
        <p:nvSpPr>
          <p:cNvPr id="19" name="矩形 18"/>
          <p:cNvSpPr/>
          <p:nvPr/>
        </p:nvSpPr>
        <p:spPr>
          <a:xfrm>
            <a:off x="632016" y="2520349"/>
            <a:ext cx="11537950" cy="492443"/>
          </a:xfrm>
          <a:prstGeom prst="rect">
            <a:avLst/>
          </a:prstGeom>
        </p:spPr>
        <p:txBody>
          <a:bodyPr>
            <a:spAutoFit/>
          </a:bodyPr>
          <a:lstStyle/>
          <a:p>
            <a:pPr algn="just">
              <a:spcAft>
                <a:spcPts val="0"/>
              </a:spcAft>
              <a:tabLst>
                <a:tab pos="2430780" algn="l"/>
              </a:tabLst>
            </a:pPr>
            <a:r>
              <a:rPr lang="zh-CN" altLang="zh-CN" sz="2600" b="1" kern="100" dirty="0">
                <a:latin typeface="Times New Roman"/>
                <a:ea typeface="宋体" pitchFamily="2" charset="-122"/>
                <a:cs typeface="Times New Roman"/>
              </a:rPr>
              <a:t>由题意可设所求直线方程为</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c</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en-US" altLang="zh-CN" sz="2600" b="1" i="1" kern="100" dirty="0">
                <a:latin typeface="Times New Roman"/>
                <a:ea typeface="宋体" pitchFamily="2" charset="-122"/>
                <a:cs typeface="Courier New"/>
              </a:rPr>
              <a:t>c</a:t>
            </a:r>
            <a:r>
              <a:rPr lang="en-US" altLang="zh-CN" sz="2600" b="1" kern="100" dirty="0">
                <a:latin typeface="宋体"/>
                <a:ea typeface="宋体" pitchFamily="2" charset="-122"/>
                <a:cs typeface="Times New Roman"/>
              </a:rPr>
              <a:t>≠</a:t>
            </a:r>
            <a:r>
              <a:rPr lang="en-US" altLang="zh-CN" sz="2600" b="1" kern="100" dirty="0">
                <a:latin typeface="Times New Roman"/>
                <a:ea typeface="宋体" pitchFamily="2" charset="-122"/>
                <a:cs typeface="Courier New"/>
              </a:rPr>
              <a:t>2).</a:t>
            </a:r>
            <a:endParaRPr lang="zh-CN" altLang="zh-CN" sz="1050" kern="100" dirty="0">
              <a:effectLst/>
              <a:latin typeface="宋体"/>
              <a:cs typeface="Courier New"/>
            </a:endParaRPr>
          </a:p>
        </p:txBody>
      </p:sp>
      <p:sp>
        <p:nvSpPr>
          <p:cNvPr id="20" name="矩形 19"/>
          <p:cNvSpPr/>
          <p:nvPr>
            <p:custDataLst>
              <p:tags r:id="rId2"/>
            </p:custDataLst>
          </p:nvPr>
        </p:nvSpPr>
        <p:spPr>
          <a:xfrm>
            <a:off x="237871" y="150622"/>
            <a:ext cx="11412000" cy="1892826"/>
          </a:xfrm>
          <a:prstGeom prst="rect">
            <a:avLst/>
          </a:prstGeom>
        </p:spPr>
        <p:txBody>
          <a:bodyPr wrap="square">
            <a:spAutoFit/>
          </a:bodyPr>
          <a:lstStyle/>
          <a:p>
            <a:pPr algn="just">
              <a:lnSpc>
                <a:spcPct val="150000"/>
              </a:lnSpc>
              <a:spcAft>
                <a:spcPts val="0"/>
              </a:spcAft>
              <a:tabLst>
                <a:tab pos="2430780" algn="l"/>
              </a:tabLst>
            </a:pPr>
            <a:r>
              <a:rPr lang="en-US" altLang="zh-CN" sz="2600" b="1" kern="100" dirty="0">
                <a:latin typeface="Times New Roman"/>
                <a:cs typeface="Courier New"/>
              </a:rPr>
              <a:t>3.</a:t>
            </a:r>
            <a:r>
              <a:rPr lang="zh-CN" altLang="zh-CN" sz="2600" b="1" kern="100" dirty="0">
                <a:latin typeface="Times New Roman"/>
                <a:cs typeface="Times New Roman"/>
              </a:rPr>
              <a:t>过点</a:t>
            </a:r>
            <a:r>
              <a:rPr lang="en-US" altLang="zh-CN" sz="2600" b="1" kern="100" dirty="0">
                <a:latin typeface="Times New Roman"/>
                <a:cs typeface="Courier New"/>
              </a:rPr>
              <a:t>(5</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且与</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平行的直线方程是</a:t>
            </a:r>
            <a:endParaRPr lang="zh-CN" altLang="zh-CN" sz="1050" kern="100" dirty="0">
              <a:latin typeface="宋体"/>
              <a:cs typeface="Courier New"/>
            </a:endParaRPr>
          </a:p>
          <a:p>
            <a:pPr marL="252000" algn="just">
              <a:lnSpc>
                <a:spcPct val="150000"/>
              </a:lnSpc>
              <a:spcAft>
                <a:spcPts val="0"/>
              </a:spcAft>
              <a:tabLst>
                <a:tab pos="2430780" algn="l"/>
              </a:tabLst>
            </a:pPr>
            <a:r>
              <a:rPr lang="en-US" altLang="zh-CN" sz="2600" b="1" kern="100" dirty="0">
                <a:latin typeface="Times New Roman"/>
                <a:cs typeface="Courier New"/>
              </a:rPr>
              <a:t>A.2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5</a:t>
            </a:r>
            <a:r>
              <a:rPr lang="zh-CN" altLang="zh-CN" sz="2600" b="1" kern="100" dirty="0">
                <a:latin typeface="Times New Roman"/>
                <a:cs typeface="Times New Roman"/>
              </a:rPr>
              <a:t>＝</a:t>
            </a:r>
            <a:r>
              <a:rPr lang="en-US" altLang="zh-CN" sz="2600" b="1" kern="100" dirty="0">
                <a:latin typeface="Times New Roman"/>
                <a:cs typeface="Courier New"/>
              </a:rPr>
              <a:t>0 	</a:t>
            </a:r>
            <a:r>
              <a:rPr lang="en-US" altLang="zh-CN" sz="2600" b="1" kern="100" dirty="0" smtClean="0">
                <a:latin typeface="Times New Roman"/>
                <a:cs typeface="Courier New"/>
              </a:rPr>
              <a:t>			B.2</a:t>
            </a:r>
            <a:r>
              <a:rPr lang="en-US" altLang="zh-CN" sz="2600" b="1" i="1" kern="100" dirty="0" smtClean="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5</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latin typeface="宋体"/>
              <a:cs typeface="Courier New"/>
            </a:endParaRPr>
          </a:p>
          <a:p>
            <a:pPr marL="252000" algn="just">
              <a:lnSpc>
                <a:spcPct val="150000"/>
              </a:lnSpc>
              <a:spcAft>
                <a:spcPts val="0"/>
              </a:spcAft>
              <a:tabLst>
                <a:tab pos="2430780" algn="l"/>
              </a:tabLst>
            </a:pPr>
            <a:r>
              <a:rPr lang="en-US" altLang="zh-CN" sz="2600" b="1" kern="100" dirty="0" err="1">
                <a:latin typeface="Times New Roman"/>
                <a:cs typeface="Courier New"/>
              </a:rPr>
              <a:t>C.</a:t>
            </a:r>
            <a:r>
              <a:rPr lang="en-US" altLang="zh-CN" sz="2600" b="1" i="1" kern="100" dirty="0" err="1">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5</a:t>
            </a:r>
            <a:r>
              <a:rPr lang="zh-CN" altLang="zh-CN" sz="2600" b="1" kern="100" dirty="0">
                <a:latin typeface="Times New Roman"/>
                <a:cs typeface="Times New Roman"/>
              </a:rPr>
              <a:t>＝</a:t>
            </a:r>
            <a:r>
              <a:rPr lang="en-US" altLang="zh-CN" sz="2600" b="1" kern="100" dirty="0">
                <a:latin typeface="Times New Roman"/>
                <a:cs typeface="Courier New"/>
              </a:rPr>
              <a:t>0 	</a:t>
            </a:r>
            <a:r>
              <a:rPr lang="en-US" altLang="zh-CN" sz="2600" b="1" kern="100" dirty="0" smtClean="0">
                <a:latin typeface="Times New Roman"/>
                <a:cs typeface="Courier New"/>
              </a:rPr>
              <a:t>			</a:t>
            </a:r>
            <a:r>
              <a:rPr lang="en-US" altLang="zh-CN" sz="2600" b="1" kern="100" dirty="0" err="1" smtClean="0">
                <a:latin typeface="Times New Roman"/>
                <a:cs typeface="Courier New"/>
              </a:rPr>
              <a:t>D.</a:t>
            </a:r>
            <a:r>
              <a:rPr lang="en-US" altLang="zh-CN" sz="2600" b="1" i="1" kern="100" dirty="0" err="1" smtClean="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5</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effectLst/>
              <a:latin typeface="宋体"/>
              <a:cs typeface="Courier New"/>
            </a:endParaRPr>
          </a:p>
        </p:txBody>
      </p:sp>
      <p:sp>
        <p:nvSpPr>
          <p:cNvPr id="13" name="矩形 12"/>
          <p:cNvSpPr/>
          <p:nvPr>
            <p:custDataLst>
              <p:tags r:id="rId3"/>
            </p:custDataLst>
          </p:nvPr>
        </p:nvSpPr>
        <p:spPr>
          <a:xfrm>
            <a:off x="667208" y="3025973"/>
            <a:ext cx="10858127" cy="1892826"/>
          </a:xfrm>
          <a:prstGeom prst="rect">
            <a:avLst/>
          </a:prstGeom>
        </p:spPr>
        <p:txBody>
          <a:bodyPr wrap="square">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因为</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在该直线上，</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所以</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kern="100" dirty="0">
                <a:latin typeface="宋体"/>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c</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，得</a:t>
            </a:r>
            <a:r>
              <a:rPr lang="en-US" altLang="zh-CN" sz="2600" b="1" i="1" kern="100" dirty="0">
                <a:latin typeface="Times New Roman"/>
                <a:ea typeface="宋体" pitchFamily="2" charset="-122"/>
                <a:cs typeface="Courier New"/>
              </a:rPr>
              <a:t>c</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故该直线方程为</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blinds(horizontal)">
                                      <p:cBhvr>
                                        <p:cTn id="15" dur="500"/>
                                        <p:tgtEl>
                                          <p:spTgt spid="19"/>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3">
                                            <p:txEl>
                                              <p:pRg st="0" end="0"/>
                                            </p:txEl>
                                          </p:spTgt>
                                        </p:tgtEl>
                                        <p:attrNameLst>
                                          <p:attrName>style.visibility</p:attrName>
                                        </p:attrNameLst>
                                      </p:cBhvr>
                                      <p:to>
                                        <p:strVal val="visible"/>
                                      </p:to>
                                    </p:set>
                                    <p:animEffect transition="in" filter="blinds(horizontal)">
                                      <p:cBhvr>
                                        <p:cTn id="20" dur="500"/>
                                        <p:tgtEl>
                                          <p:spTgt spid="1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13">
                                            <p:txEl>
                                              <p:pRg st="1" end="1"/>
                                            </p:txEl>
                                          </p:spTgt>
                                        </p:tgtEl>
                                        <p:attrNameLst>
                                          <p:attrName>style.visibility</p:attrName>
                                        </p:attrNameLst>
                                      </p:cBhvr>
                                      <p:to>
                                        <p:strVal val="visible"/>
                                      </p:to>
                                    </p:set>
                                    <p:animEffect transition="in" filter="blinds(horizontal)">
                                      <p:cBhvr>
                                        <p:cTn id="25" dur="500"/>
                                        <p:tgtEl>
                                          <p:spTgt spid="13">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13">
                                            <p:txEl>
                                              <p:pRg st="2" end="2"/>
                                            </p:txEl>
                                          </p:spTgt>
                                        </p:tgtEl>
                                        <p:attrNameLst>
                                          <p:attrName>style.visibility</p:attrName>
                                        </p:attrNameLst>
                                      </p:cBhvr>
                                      <p:to>
                                        <p:strVal val="visible"/>
                                      </p:to>
                                    </p:set>
                                    <p:animEffect transition="in" filter="blinds(horizontal)">
                                      <p:cBhvr>
                                        <p:cTn id="30" dur="500"/>
                                        <p:tgtEl>
                                          <p:spTgt spid="1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1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2"/>
            </p:custDataLst>
          </p:nvPr>
        </p:nvSpPr>
        <p:spPr>
          <a:xfrm>
            <a:off x="7385745" y="620649"/>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sp>
        <p:nvSpPr>
          <p:cNvPr id="9" name="矩形 8"/>
          <p:cNvSpPr/>
          <p:nvPr>
            <p:custDataLst>
              <p:tags r:id="rId3"/>
            </p:custDataLst>
          </p:nvPr>
        </p:nvSpPr>
        <p:spPr>
          <a:xfrm>
            <a:off x="263271" y="137922"/>
            <a:ext cx="11412000" cy="1292662"/>
          </a:xfrm>
          <a:prstGeom prst="rect">
            <a:avLst/>
          </a:prstGeom>
        </p:spPr>
        <p:txBody>
          <a:bodyPr wrap="square">
            <a:spAutoFit/>
          </a:bodyPr>
          <a:lstStyle/>
          <a:p>
            <a:pPr algn="just">
              <a:lnSpc>
                <a:spcPct val="150000"/>
              </a:lnSpc>
              <a:spcAft>
                <a:spcPts val="0"/>
              </a:spcAft>
              <a:tabLst>
                <a:tab pos="2430780" algn="l"/>
              </a:tabLst>
            </a:pPr>
            <a:r>
              <a:rPr lang="en-US" altLang="zh-CN" sz="2600" b="1" kern="100" dirty="0">
                <a:latin typeface="Times New Roman"/>
                <a:cs typeface="Courier New"/>
              </a:rPr>
              <a:t>4.</a:t>
            </a:r>
            <a:r>
              <a:rPr lang="zh-CN" altLang="zh-CN" sz="2600" b="1" kern="100" dirty="0" smtClean="0">
                <a:latin typeface="Times New Roman"/>
                <a:cs typeface="Times New Roman"/>
              </a:rPr>
              <a:t>若</a:t>
            </a:r>
            <a:r>
              <a:rPr lang="en-US" altLang="zh-CN" sz="2600" b="1" kern="100" dirty="0" smtClean="0">
                <a:latin typeface="Times New Roman"/>
                <a:cs typeface="Courier New"/>
              </a:rPr>
              <a:t>(</a:t>
            </a:r>
            <a:r>
              <a:rPr lang="en-US" altLang="zh-CN" sz="2600" b="1" kern="100" dirty="0">
                <a:latin typeface="Times New Roman"/>
                <a:cs typeface="Courier New"/>
              </a:rPr>
              <a:t>2</a:t>
            </a:r>
            <a:r>
              <a:rPr lang="en-US" altLang="zh-CN" sz="2600" b="1" i="1" kern="100" dirty="0">
                <a:latin typeface="Times New Roman"/>
                <a:cs typeface="Courier New"/>
              </a:rPr>
              <a:t>m</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5</a:t>
            </a:r>
            <a:r>
              <a:rPr lang="en-US" altLang="zh-CN" sz="2600" b="1" i="1" kern="100" dirty="0">
                <a:latin typeface="Times New Roman"/>
                <a:cs typeface="Courier New"/>
              </a:rPr>
              <a:t>m</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m</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4)</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5</a:t>
            </a:r>
            <a:r>
              <a:rPr lang="en-US" altLang="zh-CN" sz="2600" b="1" i="1" kern="100" dirty="0">
                <a:latin typeface="Times New Roman"/>
                <a:cs typeface="Courier New"/>
              </a:rPr>
              <a:t>m</a:t>
            </a:r>
            <a:r>
              <a:rPr lang="zh-CN" altLang="zh-CN" sz="2600" b="1" kern="100" dirty="0">
                <a:latin typeface="Times New Roman"/>
                <a:cs typeface="Times New Roman"/>
              </a:rPr>
              <a:t>＝</a:t>
            </a:r>
            <a:r>
              <a:rPr lang="en-US" altLang="zh-CN" sz="2600" b="1" kern="100" dirty="0" smtClean="0">
                <a:latin typeface="Times New Roman"/>
                <a:cs typeface="Courier New"/>
              </a:rPr>
              <a:t>0</a:t>
            </a:r>
            <a:r>
              <a:rPr lang="zh-CN" altLang="en-US" sz="2600" b="1" kern="100" dirty="0" smtClean="0">
                <a:latin typeface="Times New Roman"/>
                <a:cs typeface="Courier New"/>
              </a:rPr>
              <a:t>表示</a:t>
            </a:r>
            <a:r>
              <a:rPr lang="zh-CN" altLang="zh-CN" sz="2600" b="1" kern="100" dirty="0" smtClean="0">
                <a:latin typeface="Times New Roman"/>
                <a:cs typeface="Times New Roman"/>
              </a:rPr>
              <a:t>倾斜角</a:t>
            </a:r>
            <a:r>
              <a:rPr lang="zh-CN" altLang="zh-CN" sz="2600" b="1" kern="100" dirty="0">
                <a:latin typeface="Times New Roman"/>
                <a:cs typeface="Times New Roman"/>
              </a:rPr>
              <a:t>为</a:t>
            </a:r>
            <a:r>
              <a:rPr lang="en-US" altLang="zh-CN" sz="2600" b="1" kern="100" dirty="0">
                <a:latin typeface="Times New Roman"/>
                <a:cs typeface="Courier New"/>
              </a:rPr>
              <a:t>45</a:t>
            </a:r>
            <a:r>
              <a:rPr lang="en-US" altLang="zh-CN" sz="2600" b="1" kern="100" dirty="0" smtClean="0">
                <a:latin typeface="Times New Roman"/>
                <a:cs typeface="Courier New"/>
              </a:rPr>
              <a:t>°</a:t>
            </a:r>
            <a:r>
              <a:rPr lang="zh-CN" altLang="en-US" sz="2600" b="1" kern="100" dirty="0" smtClean="0">
                <a:latin typeface="Times New Roman"/>
                <a:cs typeface="Courier New"/>
              </a:rPr>
              <a:t>的直线</a:t>
            </a:r>
            <a:r>
              <a:rPr lang="zh-CN" altLang="zh-CN" sz="2600" b="1" kern="100" dirty="0" smtClean="0">
                <a:latin typeface="Times New Roman"/>
                <a:cs typeface="Times New Roman"/>
              </a:rPr>
              <a:t>，</a:t>
            </a:r>
            <a:r>
              <a:rPr lang="zh-CN" altLang="zh-CN" sz="2600" b="1" kern="100" dirty="0">
                <a:latin typeface="Times New Roman"/>
                <a:cs typeface="Times New Roman"/>
              </a:rPr>
              <a:t>则</a:t>
            </a:r>
            <a:r>
              <a:rPr lang="en-US" altLang="zh-CN" sz="2600" b="1" i="1" kern="100" dirty="0">
                <a:latin typeface="Times New Roman"/>
                <a:cs typeface="Courier New"/>
              </a:rPr>
              <a:t>m</a:t>
            </a:r>
            <a:r>
              <a:rPr lang="zh-CN" altLang="zh-CN" sz="2600" b="1" kern="100" dirty="0">
                <a:latin typeface="Times New Roman"/>
                <a:cs typeface="Times New Roman"/>
              </a:rPr>
              <a:t>的值为</a:t>
            </a:r>
            <a:endParaRPr lang="zh-CN" altLang="zh-CN" sz="1050" kern="100" dirty="0">
              <a:latin typeface="宋体"/>
              <a:cs typeface="Courier New"/>
            </a:endParaRPr>
          </a:p>
          <a:p>
            <a:pPr marL="252000" algn="just">
              <a:lnSpc>
                <a:spcPct val="150000"/>
              </a:lnSpc>
              <a:spcAft>
                <a:spcPts val="0"/>
              </a:spcAft>
              <a:tabLst>
                <a:tab pos="2430780" algn="l"/>
              </a:tabLst>
            </a:pPr>
            <a:r>
              <a:rPr lang="en-US" altLang="zh-CN" sz="2600" b="1" kern="100" dirty="0">
                <a:latin typeface="Times New Roman"/>
                <a:cs typeface="Courier New"/>
              </a:rPr>
              <a:t>A.</a:t>
            </a:r>
            <a:r>
              <a:rPr lang="zh-CN" altLang="zh-CN" sz="2600" b="1" kern="100" dirty="0">
                <a:latin typeface="Times New Roman"/>
                <a:cs typeface="Times New Roman"/>
              </a:rPr>
              <a:t>－</a:t>
            </a:r>
            <a:r>
              <a:rPr lang="en-US" altLang="zh-CN" sz="2600" b="1" kern="100" dirty="0">
                <a:latin typeface="Times New Roman"/>
                <a:cs typeface="Courier New"/>
              </a:rPr>
              <a:t>2 	B.2  </a:t>
            </a:r>
            <a:r>
              <a:rPr lang="en-US" altLang="zh-CN" sz="2600" b="1" kern="100" dirty="0" smtClean="0">
                <a:latin typeface="Times New Roman"/>
                <a:cs typeface="Courier New"/>
              </a:rPr>
              <a:t>		C</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3 </a:t>
            </a:r>
            <a:r>
              <a:rPr lang="en-US" altLang="zh-CN" sz="2600" b="1" kern="100" dirty="0" smtClean="0">
                <a:latin typeface="Times New Roman"/>
                <a:cs typeface="Courier New"/>
              </a:rPr>
              <a:t>		</a:t>
            </a:r>
            <a:r>
              <a:rPr lang="en-US" altLang="zh-CN" sz="2600" b="1" kern="100" dirty="0">
                <a:latin typeface="Times New Roman"/>
                <a:cs typeface="Courier New"/>
              </a:rPr>
              <a:t>	D.3</a:t>
            </a:r>
            <a:endParaRPr lang="zh-CN" altLang="zh-CN" sz="1050" kern="100" dirty="0">
              <a:effectLst/>
              <a:latin typeface="宋体"/>
              <a:cs typeface="Courier New"/>
            </a:endParaRPr>
          </a:p>
        </p:txBody>
      </p:sp>
      <p:grpSp>
        <p:nvGrpSpPr>
          <p:cNvPr id="10" name="组合 9"/>
          <p:cNvGrpSpPr/>
          <p:nvPr/>
        </p:nvGrpSpPr>
        <p:grpSpPr>
          <a:xfrm>
            <a:off x="492188" y="1484757"/>
            <a:ext cx="11373168" cy="2160271"/>
            <a:chOff x="274955" y="2526919"/>
            <a:chExt cx="11373168" cy="2160271"/>
          </a:xfrm>
        </p:grpSpPr>
        <p:sp>
          <p:nvSpPr>
            <p:cNvPr id="11" name="圆角矩形 10"/>
            <p:cNvSpPr/>
            <p:nvPr>
              <p:custDataLst>
                <p:tags r:id="rId4"/>
              </p:custDataLst>
            </p:nvPr>
          </p:nvSpPr>
          <p:spPr>
            <a:xfrm>
              <a:off x="274955" y="2639950"/>
              <a:ext cx="11373168" cy="2047240"/>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2" name="组合 11"/>
            <p:cNvGrpSpPr/>
            <p:nvPr/>
          </p:nvGrpSpPr>
          <p:grpSpPr>
            <a:xfrm>
              <a:off x="708025" y="2526919"/>
              <a:ext cx="620395" cy="215900"/>
              <a:chOff x="708025" y="2526919"/>
              <a:chExt cx="620395" cy="215900"/>
            </a:xfrm>
          </p:grpSpPr>
          <p:sp>
            <p:nvSpPr>
              <p:cNvPr id="14" name="矩形 13"/>
              <p:cNvSpPr/>
              <p:nvPr>
                <p:custDataLst>
                  <p:tags r:id="rId5"/>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6"/>
                </p:custDataLst>
              </p:nvPr>
            </p:nvPicPr>
            <p:blipFill>
              <a:blip r:embed="rId8"/>
              <a:stretch>
                <a:fillRect/>
              </a:stretch>
            </p:blipFill>
            <p:spPr>
              <a:xfrm>
                <a:off x="822960" y="2526919"/>
                <a:ext cx="433070" cy="201930"/>
              </a:xfrm>
              <a:prstGeom prst="rect">
                <a:avLst/>
              </a:prstGeom>
            </p:spPr>
          </p:pic>
        </p:grpSp>
      </p:grpSp>
      <p:sp>
        <p:nvSpPr>
          <p:cNvPr id="18" name="矩形 17"/>
          <p:cNvSpPr/>
          <p:nvPr/>
        </p:nvSpPr>
        <p:spPr>
          <a:xfrm>
            <a:off x="606806" y="1878711"/>
            <a:ext cx="11537950" cy="492443"/>
          </a:xfrm>
          <a:prstGeom prst="rect">
            <a:avLst/>
          </a:prstGeom>
        </p:spPr>
        <p:txBody>
          <a:bodyPr>
            <a:spAutoFit/>
          </a:bodyPr>
          <a:lstStyle/>
          <a:p>
            <a:pPr algn="just">
              <a:spcAft>
                <a:spcPts val="0"/>
              </a:spcAft>
              <a:tabLst>
                <a:tab pos="2430780" algn="l"/>
              </a:tabLst>
            </a:pPr>
            <a:r>
              <a:rPr lang="en-US" altLang="zh-CN" sz="2600" b="1" kern="100" dirty="0" smtClean="0">
                <a:latin typeface="宋体"/>
                <a:ea typeface="宋体" pitchFamily="2" charset="-122"/>
                <a:cs typeface="Times New Roman"/>
              </a:rPr>
              <a:t>∵</a:t>
            </a:r>
            <a:r>
              <a:rPr lang="en-US" altLang="zh-CN" sz="2600" b="1" kern="100" dirty="0" smtClean="0">
                <a:latin typeface="Times New Roman"/>
                <a:ea typeface="宋体" pitchFamily="2" charset="-122"/>
                <a:cs typeface="Courier New"/>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m</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5</a:t>
            </a:r>
            <a:r>
              <a:rPr lang="en-US" altLang="zh-CN" sz="2600" b="1" i="1" kern="100" dirty="0">
                <a:latin typeface="Times New Roman"/>
                <a:ea typeface="宋体" pitchFamily="2" charset="-122"/>
                <a:cs typeface="Courier New"/>
              </a:rPr>
              <a:t>m</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m</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5</a:t>
            </a:r>
            <a:r>
              <a:rPr lang="en-US" altLang="zh-CN" sz="2600" b="1" i="1" kern="100" dirty="0">
                <a:latin typeface="Times New Roman"/>
                <a:ea typeface="宋体" pitchFamily="2" charset="-122"/>
                <a:cs typeface="Courier New"/>
              </a:rPr>
              <a:t>m</a:t>
            </a:r>
            <a:r>
              <a:rPr lang="zh-CN" altLang="zh-CN" sz="2600" b="1" kern="100" dirty="0">
                <a:latin typeface="Times New Roman"/>
                <a:ea typeface="宋体" pitchFamily="2" charset="-122"/>
                <a:cs typeface="Times New Roman"/>
              </a:rPr>
              <a:t>＝</a:t>
            </a:r>
            <a:r>
              <a:rPr lang="en-US" altLang="zh-CN" sz="2600" b="1" kern="100" dirty="0" smtClean="0">
                <a:latin typeface="Times New Roman"/>
                <a:ea typeface="宋体" pitchFamily="2" charset="-122"/>
                <a:cs typeface="Courier New"/>
              </a:rPr>
              <a:t>0</a:t>
            </a:r>
            <a:r>
              <a:rPr lang="zh-CN" altLang="en-US" sz="2600" b="1" kern="100" dirty="0" smtClean="0">
                <a:latin typeface="Times New Roman"/>
                <a:ea typeface="宋体" pitchFamily="2" charset="-122"/>
                <a:cs typeface="Courier New"/>
              </a:rPr>
              <a:t>表示</a:t>
            </a:r>
            <a:r>
              <a:rPr lang="zh-CN" altLang="zh-CN" sz="2600" b="1" kern="100" dirty="0" smtClean="0">
                <a:latin typeface="Times New Roman"/>
                <a:ea typeface="宋体" pitchFamily="2" charset="-122"/>
                <a:cs typeface="Times New Roman"/>
              </a:rPr>
              <a:t>倾斜角</a:t>
            </a:r>
            <a:r>
              <a:rPr lang="zh-CN" altLang="zh-CN" sz="2600" b="1" kern="100" dirty="0">
                <a:latin typeface="Times New Roman"/>
                <a:ea typeface="宋体" pitchFamily="2" charset="-122"/>
                <a:cs typeface="Times New Roman"/>
              </a:rPr>
              <a:t>为</a:t>
            </a:r>
            <a:r>
              <a:rPr lang="en-US" altLang="zh-CN" sz="2600" b="1" kern="100" dirty="0">
                <a:latin typeface="Times New Roman"/>
                <a:ea typeface="宋体" pitchFamily="2" charset="-122"/>
                <a:cs typeface="Courier New"/>
              </a:rPr>
              <a:t>45</a:t>
            </a:r>
            <a:r>
              <a:rPr lang="en-US" altLang="zh-CN" sz="2600" b="1" kern="100" dirty="0" smtClean="0">
                <a:latin typeface="Times New Roman"/>
                <a:ea typeface="宋体" pitchFamily="2" charset="-122"/>
                <a:cs typeface="Courier New"/>
              </a:rPr>
              <a:t>°</a:t>
            </a:r>
            <a:r>
              <a:rPr lang="zh-CN" altLang="en-US" sz="2600" b="1" kern="100" dirty="0" smtClean="0">
                <a:latin typeface="Times New Roman"/>
                <a:ea typeface="宋体" pitchFamily="2" charset="-122"/>
                <a:cs typeface="Courier New"/>
              </a:rPr>
              <a:t>的直线</a:t>
            </a:r>
            <a:r>
              <a:rPr lang="zh-CN" altLang="zh-CN" sz="2600" b="1" kern="100" dirty="0" smtClean="0">
                <a:latin typeface="Times New Roman"/>
                <a:ea typeface="宋体" pitchFamily="2" charset="-122"/>
                <a:cs typeface="Times New Roman"/>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649259360"/>
              </p:ext>
            </p:extLst>
          </p:nvPr>
        </p:nvGraphicFramePr>
        <p:xfrm>
          <a:off x="688467" y="2463800"/>
          <a:ext cx="9918700" cy="990600"/>
        </p:xfrm>
        <a:graphic>
          <a:graphicData uri="http://schemas.openxmlformats.org/presentationml/2006/ole">
            <mc:AlternateContent xmlns:mc="http://schemas.openxmlformats.org/markup-compatibility/2006">
              <mc:Choice xmlns:v="urn:schemas-microsoft-com:vml" Requires="v">
                <p:oleObj spid="_x0000_s24592" name="Document" r:id="rId10" imgW="9923913" imgH="989162" progId="Word.Document.8">
                  <p:embed/>
                </p:oleObj>
              </mc:Choice>
              <mc:Fallback>
                <p:oleObj name="Document" r:id="rId10" imgW="9923913" imgH="989162" progId="Word.Document.8">
                  <p:embed/>
                  <p:pic>
                    <p:nvPicPr>
                      <p:cNvPr id="0" name=""/>
                      <p:cNvPicPr/>
                      <p:nvPr/>
                    </p:nvPicPr>
                    <p:blipFill>
                      <a:blip r:embed="rId11"/>
                      <a:stretch>
                        <a:fillRect/>
                      </a:stretch>
                    </p:blipFill>
                    <p:spPr>
                      <a:xfrm>
                        <a:off x="688467" y="2463800"/>
                        <a:ext cx="9918700" cy="9906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linds(horizontal)">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linds(horizontal)">
                                      <p:cBhvr>
                                        <p:cTn id="2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18"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1"/>
            </p:custDataLst>
          </p:nvPr>
        </p:nvSpPr>
        <p:spPr>
          <a:xfrm>
            <a:off x="4615621" y="687227"/>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sp>
        <p:nvSpPr>
          <p:cNvPr id="12" name="矩形 11"/>
          <p:cNvSpPr/>
          <p:nvPr>
            <p:custDataLst>
              <p:tags r:id="rId2"/>
            </p:custDataLst>
          </p:nvPr>
        </p:nvSpPr>
        <p:spPr>
          <a:xfrm>
            <a:off x="237871" y="144179"/>
            <a:ext cx="11412000" cy="1292662"/>
          </a:xfrm>
          <a:prstGeom prst="rect">
            <a:avLst/>
          </a:prstGeom>
        </p:spPr>
        <p:txBody>
          <a:bodyPr wrap="square">
            <a:spAutoFit/>
          </a:bodyPr>
          <a:lstStyle/>
          <a:p>
            <a:pPr algn="just">
              <a:lnSpc>
                <a:spcPct val="150000"/>
              </a:lnSpc>
              <a:spcAft>
                <a:spcPts val="0"/>
              </a:spcAft>
              <a:tabLst>
                <a:tab pos="2430780" algn="l"/>
              </a:tabLst>
            </a:pPr>
            <a:r>
              <a:rPr lang="en-US" altLang="zh-CN" sz="2600" b="1" kern="100" dirty="0">
                <a:latin typeface="Times New Roman"/>
                <a:cs typeface="Courier New"/>
              </a:rPr>
              <a:t>5.</a:t>
            </a:r>
            <a:r>
              <a:rPr lang="en-US" altLang="zh-CN" sz="2600" b="1" kern="100" dirty="0">
                <a:latin typeface="Times New Roman"/>
                <a:ea typeface="楷体_GB2312"/>
                <a:cs typeface="Courier New"/>
              </a:rPr>
              <a:t>(</a:t>
            </a:r>
            <a:r>
              <a:rPr lang="zh-CN" altLang="zh-CN" sz="2600" b="1" kern="100" dirty="0">
                <a:latin typeface="宋体" pitchFamily="2" charset="-122"/>
                <a:ea typeface="宋体" pitchFamily="2" charset="-122"/>
                <a:cs typeface="Times New Roman"/>
              </a:rPr>
              <a:t>多选</a:t>
            </a:r>
            <a:r>
              <a:rPr lang="en-US" altLang="zh-CN" sz="2600" b="1" kern="100" dirty="0">
                <a:latin typeface="Times New Roman"/>
                <a:ea typeface="楷体_GB2312"/>
                <a:cs typeface="Courier New"/>
              </a:rPr>
              <a:t>)</a:t>
            </a:r>
            <a:r>
              <a:rPr lang="zh-CN" altLang="zh-CN" sz="2600" b="1" kern="100" dirty="0">
                <a:latin typeface="Times New Roman"/>
                <a:cs typeface="Times New Roman"/>
              </a:rPr>
              <a:t>三条直线</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ay</a:t>
            </a:r>
            <a:r>
              <a:rPr lang="zh-CN" altLang="zh-CN" sz="2600" b="1" kern="100" dirty="0">
                <a:latin typeface="Times New Roman"/>
                <a:cs typeface="Times New Roman"/>
              </a:rPr>
              <a:t>＝</a:t>
            </a:r>
            <a:r>
              <a:rPr lang="en-US" altLang="zh-CN" sz="2600" b="1" kern="100" dirty="0">
                <a:latin typeface="Times New Roman"/>
                <a:cs typeface="Courier New"/>
              </a:rPr>
              <a:t>3</a:t>
            </a:r>
            <a:r>
              <a:rPr lang="zh-CN" altLang="zh-CN" sz="2600" b="1" kern="100" dirty="0">
                <a:latin typeface="Times New Roman"/>
                <a:cs typeface="Times New Roman"/>
              </a:rPr>
              <a:t>构成三角形，则</a:t>
            </a:r>
            <a:r>
              <a:rPr lang="en-US" altLang="zh-CN" sz="2600" b="1" i="1" kern="100" dirty="0">
                <a:latin typeface="Times New Roman"/>
                <a:cs typeface="Courier New"/>
              </a:rPr>
              <a:t>a</a:t>
            </a:r>
            <a:r>
              <a:rPr lang="zh-CN" altLang="zh-CN" sz="2600" b="1" kern="100" dirty="0">
                <a:latin typeface="Times New Roman"/>
                <a:cs typeface="Times New Roman"/>
              </a:rPr>
              <a:t>的取值可以是</a:t>
            </a:r>
            <a:endParaRPr lang="zh-CN" altLang="zh-CN" sz="1050" kern="100" dirty="0">
              <a:latin typeface="宋体"/>
              <a:cs typeface="Courier New"/>
            </a:endParaRPr>
          </a:p>
          <a:p>
            <a:pPr marL="252000" algn="just">
              <a:lnSpc>
                <a:spcPct val="150000"/>
              </a:lnSpc>
              <a:spcAft>
                <a:spcPts val="0"/>
              </a:spcAft>
              <a:tabLst>
                <a:tab pos="2430780" algn="l"/>
              </a:tabLst>
            </a:pPr>
            <a:r>
              <a:rPr lang="en-US" altLang="zh-CN" sz="2600" b="1" kern="100" dirty="0">
                <a:latin typeface="Times New Roman"/>
                <a:cs typeface="Courier New"/>
              </a:rPr>
              <a:t>A.</a:t>
            </a:r>
            <a:r>
              <a:rPr lang="zh-CN" altLang="zh-CN" sz="2600" b="1" kern="100" dirty="0">
                <a:latin typeface="Times New Roman"/>
                <a:cs typeface="Times New Roman"/>
              </a:rPr>
              <a:t>－</a:t>
            </a:r>
            <a:r>
              <a:rPr lang="en-US" altLang="zh-CN" sz="2600" b="1" kern="100" dirty="0">
                <a:latin typeface="Times New Roman"/>
                <a:cs typeface="Courier New"/>
              </a:rPr>
              <a:t>1 	B.1  </a:t>
            </a:r>
            <a:r>
              <a:rPr lang="en-US" altLang="zh-CN" sz="2600" b="1" kern="100" dirty="0" smtClean="0">
                <a:latin typeface="Times New Roman"/>
                <a:cs typeface="Courier New"/>
              </a:rPr>
              <a:t>		C.2 		</a:t>
            </a:r>
            <a:r>
              <a:rPr lang="en-US" altLang="zh-CN" sz="2600" b="1" kern="100" dirty="0">
                <a:latin typeface="Times New Roman"/>
                <a:cs typeface="Courier New"/>
              </a:rPr>
              <a:t>	D.5</a:t>
            </a:r>
            <a:endParaRPr lang="zh-CN" altLang="zh-CN" sz="1050" kern="100" dirty="0">
              <a:effectLst/>
              <a:latin typeface="宋体"/>
              <a:cs typeface="Courier New"/>
            </a:endParaRPr>
          </a:p>
        </p:txBody>
      </p:sp>
      <p:grpSp>
        <p:nvGrpSpPr>
          <p:cNvPr id="14" name="组合 13"/>
          <p:cNvGrpSpPr/>
          <p:nvPr/>
        </p:nvGrpSpPr>
        <p:grpSpPr>
          <a:xfrm>
            <a:off x="517588" y="1484757"/>
            <a:ext cx="11373168" cy="3494405"/>
            <a:chOff x="274955" y="2526919"/>
            <a:chExt cx="11373168" cy="3494405"/>
          </a:xfrm>
        </p:grpSpPr>
        <p:sp>
          <p:nvSpPr>
            <p:cNvPr id="17" name="圆角矩形 16"/>
            <p:cNvSpPr/>
            <p:nvPr>
              <p:custDataLst>
                <p:tags r:id="rId7"/>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8" name="组合 17"/>
            <p:cNvGrpSpPr/>
            <p:nvPr/>
          </p:nvGrpSpPr>
          <p:grpSpPr>
            <a:xfrm>
              <a:off x="708025" y="2526919"/>
              <a:ext cx="620395" cy="215900"/>
              <a:chOff x="708025" y="2526919"/>
              <a:chExt cx="620395" cy="215900"/>
            </a:xfrm>
          </p:grpSpPr>
          <p:sp>
            <p:nvSpPr>
              <p:cNvPr id="19" name="矩形 18"/>
              <p:cNvSpPr/>
              <p:nvPr>
                <p:custDataLst>
                  <p:tags r:id="rId8"/>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0" name="图片 19"/>
              <p:cNvPicPr>
                <a:picLocks noChangeAspect="1"/>
              </p:cNvPicPr>
              <p:nvPr>
                <p:custDataLst>
                  <p:tags r:id="rId9"/>
                </p:custDataLst>
              </p:nvPr>
            </p:nvPicPr>
            <p:blipFill>
              <a:blip r:embed="rId11"/>
              <a:stretch>
                <a:fillRect/>
              </a:stretch>
            </p:blipFill>
            <p:spPr>
              <a:xfrm>
                <a:off x="822960" y="2526919"/>
                <a:ext cx="433070" cy="201930"/>
              </a:xfrm>
              <a:prstGeom prst="rect">
                <a:avLst/>
              </a:prstGeom>
            </p:spPr>
          </p:pic>
        </p:grpSp>
      </p:grpSp>
      <p:sp>
        <p:nvSpPr>
          <p:cNvPr id="21" name="矩形 20"/>
          <p:cNvSpPr/>
          <p:nvPr/>
        </p:nvSpPr>
        <p:spPr>
          <a:xfrm>
            <a:off x="606806" y="1878711"/>
            <a:ext cx="11537950"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直线</a:t>
            </a:r>
            <a:r>
              <a:rPr lang="en-US" altLang="zh-CN" sz="2600" b="1" i="1" kern="100" dirty="0">
                <a:latin typeface="Times New Roman"/>
                <a:ea typeface="宋体" pitchFamily="2" charset="-122"/>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0</a:t>
            </a:r>
            <a:r>
              <a:rPr lang="zh-CN" altLang="zh-CN" sz="2600" b="1" kern="100" dirty="0">
                <a:latin typeface="Times New Roman"/>
                <a:ea typeface="宋体" pitchFamily="2" charset="-122"/>
                <a:cs typeface="Times New Roman"/>
              </a:rPr>
              <a:t>与</a:t>
            </a:r>
            <a:r>
              <a:rPr lang="en-US" altLang="zh-CN" sz="2600" b="1" i="1" kern="100" dirty="0">
                <a:latin typeface="Times New Roman"/>
                <a:ea typeface="宋体" pitchFamily="2" charset="-122"/>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0</a:t>
            </a:r>
            <a:r>
              <a:rPr lang="zh-CN" altLang="zh-CN" sz="2600" b="1" kern="100" dirty="0">
                <a:latin typeface="Times New Roman"/>
                <a:ea typeface="宋体" pitchFamily="2" charset="-122"/>
                <a:cs typeface="Times New Roman"/>
              </a:rPr>
              <a:t>都经过原点，</a:t>
            </a:r>
            <a:endParaRPr lang="zh-CN" altLang="zh-CN" sz="1050" kern="100" dirty="0">
              <a:effectLst/>
              <a:latin typeface="宋体" panose="02010600030101010101" pitchFamily="2" charset="-122"/>
              <a:cs typeface="Courier New" panose="02070309020205020404"/>
            </a:endParaRPr>
          </a:p>
        </p:txBody>
      </p:sp>
      <p:sp>
        <p:nvSpPr>
          <p:cNvPr id="10" name="TextBox 19"/>
          <p:cNvSpPr txBox="1"/>
          <p:nvPr>
            <p:custDataLst>
              <p:tags r:id="rId3"/>
            </p:custDataLst>
          </p:nvPr>
        </p:nvSpPr>
        <p:spPr>
          <a:xfrm>
            <a:off x="7296845" y="633349"/>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sp>
        <p:nvSpPr>
          <p:cNvPr id="11" name="矩形 10"/>
          <p:cNvSpPr/>
          <p:nvPr>
            <p:custDataLst>
              <p:tags r:id="rId4"/>
            </p:custDataLst>
          </p:nvPr>
        </p:nvSpPr>
        <p:spPr>
          <a:xfrm>
            <a:off x="603708" y="2618930"/>
            <a:ext cx="10858127" cy="492443"/>
          </a:xfrm>
          <a:prstGeom prst="rect">
            <a:avLst/>
          </a:prstGeom>
        </p:spPr>
        <p:txBody>
          <a:bodyPr wrap="square">
            <a:spAutoFit/>
          </a:bodyPr>
          <a:lstStyle/>
          <a:p>
            <a:pPr algn="just">
              <a:spcAft>
                <a:spcPts val="0"/>
              </a:spcAft>
              <a:tabLst>
                <a:tab pos="2430780" algn="l"/>
              </a:tabLst>
            </a:pPr>
            <a:r>
              <a:rPr lang="zh-CN" altLang="zh-CN" sz="2600" b="1" kern="100" dirty="0">
                <a:latin typeface="Times New Roman"/>
                <a:ea typeface="宋体" pitchFamily="2" charset="-122"/>
                <a:cs typeface="Times New Roman"/>
              </a:rPr>
              <a:t>而无论</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为何值，直线</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ay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总不经过原点，</a:t>
            </a:r>
            <a:endParaRPr lang="zh-CN" altLang="zh-CN" sz="1050" kern="100" dirty="0">
              <a:effectLst/>
              <a:latin typeface="宋体"/>
              <a:cs typeface="Courier New"/>
            </a:endParaRPr>
          </a:p>
        </p:txBody>
      </p:sp>
      <p:sp>
        <p:nvSpPr>
          <p:cNvPr id="13" name="矩形 12"/>
          <p:cNvSpPr/>
          <p:nvPr>
            <p:custDataLst>
              <p:tags r:id="rId5"/>
            </p:custDataLst>
          </p:nvPr>
        </p:nvSpPr>
        <p:spPr>
          <a:xfrm>
            <a:off x="615733" y="3162173"/>
            <a:ext cx="11122917" cy="692497"/>
          </a:xfrm>
          <a:prstGeom prst="rect">
            <a:avLst/>
          </a:prstGeom>
        </p:spPr>
        <p:txBody>
          <a:bodyPr wrap="square">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因此，要满足三条直线构成三角形，只需直线</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ay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与另两条直线不平行，</a:t>
            </a:r>
            <a:endParaRPr lang="zh-CN" altLang="zh-CN" sz="1050" kern="100" dirty="0">
              <a:effectLst/>
              <a:latin typeface="宋体"/>
              <a:cs typeface="Courier New"/>
            </a:endParaRPr>
          </a:p>
        </p:txBody>
      </p:sp>
      <p:sp>
        <p:nvSpPr>
          <p:cNvPr id="15" name="矩形 14"/>
          <p:cNvSpPr/>
          <p:nvPr>
            <p:custDataLst>
              <p:tags r:id="rId6"/>
            </p:custDataLst>
          </p:nvPr>
        </p:nvSpPr>
        <p:spPr>
          <a:xfrm>
            <a:off x="644525" y="3876992"/>
            <a:ext cx="11122917" cy="492443"/>
          </a:xfrm>
          <a:prstGeom prst="rect">
            <a:avLst/>
          </a:prstGeom>
        </p:spPr>
        <p:txBody>
          <a:bodyPr wrap="square">
            <a:spAutoFit/>
          </a:bodyPr>
          <a:lstStyle/>
          <a:p>
            <a:pPr algn="just">
              <a:spcAft>
                <a:spcPts val="0"/>
              </a:spcAft>
              <a:tabLst>
                <a:tab pos="2430780" algn="l"/>
              </a:tabLst>
            </a:pPr>
            <a:r>
              <a:rPr lang="zh-CN" altLang="zh-CN" sz="2600" b="1" kern="100" dirty="0">
                <a:latin typeface="Times New Roman"/>
                <a:ea typeface="宋体" pitchFamily="2" charset="-122"/>
                <a:cs typeface="Times New Roman"/>
              </a:rPr>
              <a:t>所以</a:t>
            </a:r>
            <a:r>
              <a:rPr lang="en-US" altLang="zh-CN" sz="2600" b="1" i="1" kern="100" dirty="0">
                <a:latin typeface="Times New Roman"/>
                <a:ea typeface="宋体" pitchFamily="2" charset="-122"/>
                <a:cs typeface="Courier New"/>
              </a:rPr>
              <a:t>a</a:t>
            </a:r>
            <a:r>
              <a:rPr lang="en-US" altLang="zh-CN" sz="2600" b="1" kern="100" dirty="0">
                <a:latin typeface="宋体"/>
                <a:ea typeface="宋体" pitchFamily="2" charset="-122"/>
                <a:cs typeface="Times New Roman"/>
              </a:rPr>
              <a:t>≠</a:t>
            </a:r>
            <a:r>
              <a:rPr lang="en-US" altLang="zh-CN" sz="2600" b="1" kern="100" dirty="0">
                <a:latin typeface="Times New Roman"/>
                <a:ea typeface="宋体" pitchFamily="2" charset="-122"/>
                <a:cs typeface="Courier New"/>
              </a:rPr>
              <a:t>±1.</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linds(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blinds(horizontal)">
                                      <p:cBhvr>
                                        <p:cTn id="15" dur="500"/>
                                        <p:tgtEl>
                                          <p:spTgt spid="14"/>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blinds(horizontal)">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blinds(horizontal)">
                                      <p:cBhvr>
                                        <p:cTn id="23" dur="500"/>
                                        <p:tgtEl>
                                          <p:spTgt spid="11"/>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13"/>
                                        </p:tgtEl>
                                        <p:attrNameLst>
                                          <p:attrName>style.visibility</p:attrName>
                                        </p:attrNameLst>
                                      </p:cBhvr>
                                      <p:to>
                                        <p:strVal val="visible"/>
                                      </p:to>
                                    </p:set>
                                    <p:animEffect transition="in" filter="blinds(horizontal)">
                                      <p:cBhvr>
                                        <p:cTn id="28" dur="500"/>
                                        <p:tgtEl>
                                          <p:spTgt spid="13"/>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15"/>
                                        </p:tgtEl>
                                        <p:attrNameLst>
                                          <p:attrName>style.visibility</p:attrName>
                                        </p:attrNameLst>
                                      </p:cBhvr>
                                      <p:to>
                                        <p:strVal val="visible"/>
                                      </p:to>
                                    </p:set>
                                    <p:animEffect transition="in" filter="blinds(horizontal)">
                                      <p:cBhvr>
                                        <p:cTn id="3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21" grpId="0"/>
      <p:bldP spid="10" grpId="0"/>
      <p:bldP spid="11" grpId="0"/>
      <p:bldP spid="13" grpId="0"/>
      <p:bldP spid="15"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441388" y="900176"/>
            <a:ext cx="11373168" cy="1803717"/>
            <a:chOff x="274955" y="2526919"/>
            <a:chExt cx="11373168" cy="1803717"/>
          </a:xfrm>
        </p:grpSpPr>
        <p:sp>
          <p:nvSpPr>
            <p:cNvPr id="9" name="圆角矩形 8"/>
            <p:cNvSpPr/>
            <p:nvPr>
              <p:custDataLst>
                <p:tags r:id="rId2"/>
              </p:custDataLst>
            </p:nvPr>
          </p:nvSpPr>
          <p:spPr>
            <a:xfrm>
              <a:off x="274955" y="2639949"/>
              <a:ext cx="11373168" cy="1690687"/>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0" name="组合 9"/>
            <p:cNvGrpSpPr/>
            <p:nvPr/>
          </p:nvGrpSpPr>
          <p:grpSpPr>
            <a:xfrm>
              <a:off x="708025" y="2526919"/>
              <a:ext cx="620395" cy="215900"/>
              <a:chOff x="708025" y="2526919"/>
              <a:chExt cx="620395" cy="215900"/>
            </a:xfrm>
          </p:grpSpPr>
          <p:sp>
            <p:nvSpPr>
              <p:cNvPr id="11" name="矩形 10"/>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2" name="图片 11"/>
              <p:cNvPicPr>
                <a:picLocks noChangeAspect="1"/>
              </p:cNvPicPr>
              <p:nvPr>
                <p:custDataLst>
                  <p:tags r:id="rId4"/>
                </p:custDataLst>
              </p:nvPr>
            </p:nvPicPr>
            <p:blipFill>
              <a:blip r:embed="rId6"/>
              <a:stretch>
                <a:fillRect/>
              </a:stretch>
            </p:blipFill>
            <p:spPr>
              <a:xfrm>
                <a:off x="822960" y="2526919"/>
                <a:ext cx="433070" cy="201930"/>
              </a:xfrm>
              <a:prstGeom prst="rect">
                <a:avLst/>
              </a:prstGeom>
            </p:spPr>
          </p:pic>
        </p:grpSp>
      </p:grpSp>
      <p:sp>
        <p:nvSpPr>
          <p:cNvPr id="14" name="矩形 13"/>
          <p:cNvSpPr/>
          <p:nvPr/>
        </p:nvSpPr>
        <p:spPr>
          <a:xfrm>
            <a:off x="556006" y="1306830"/>
            <a:ext cx="11537950"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直线的点斜式方程为</a:t>
            </a:r>
            <a:r>
              <a:rPr lang="en-US" altLang="zh-CN" sz="2600" b="1" i="1" kern="100" dirty="0">
                <a:latin typeface="Times New Roman"/>
                <a:ea typeface="宋体" pitchFamily="2" charset="-122"/>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2(</a:t>
            </a:r>
            <a:r>
              <a:rPr lang="en-US" altLang="zh-CN" sz="2600" b="1" i="1" kern="100" dirty="0">
                <a:latin typeface="Times New Roman"/>
                <a:ea typeface="宋体" pitchFamily="2" charset="-122"/>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5)</a:t>
            </a:r>
            <a:r>
              <a:rPr lang="zh-CN" altLang="zh-CN" sz="2600" b="1" kern="100" dirty="0">
                <a:latin typeface="Times New Roman"/>
                <a:ea typeface="宋体" pitchFamily="2" charset="-122"/>
                <a:cs typeface="Times New Roman"/>
              </a:rPr>
              <a:t>，</a:t>
            </a:r>
            <a:endParaRPr lang="zh-CN" altLang="zh-CN" sz="1050" kern="100" dirty="0">
              <a:effectLst/>
              <a:latin typeface="宋体" panose="02010600030101010101" pitchFamily="2" charset="-122"/>
              <a:cs typeface="Courier New" panose="02070309020205020404"/>
            </a:endParaRPr>
          </a:p>
        </p:txBody>
      </p:sp>
      <p:sp>
        <p:nvSpPr>
          <p:cNvPr id="17" name="矩形 16"/>
          <p:cNvSpPr/>
          <p:nvPr>
            <p:custDataLst>
              <p:tags r:id="rId1"/>
            </p:custDataLst>
          </p:nvPr>
        </p:nvSpPr>
        <p:spPr>
          <a:xfrm>
            <a:off x="212471" y="245779"/>
            <a:ext cx="11412000" cy="492443"/>
          </a:xfrm>
          <a:prstGeom prst="rect">
            <a:avLst/>
          </a:prstGeom>
        </p:spPr>
        <p:txBody>
          <a:bodyPr wrap="square">
            <a:spAutoFit/>
          </a:bodyPr>
          <a:lstStyle/>
          <a:p>
            <a:pPr algn="just">
              <a:spcAft>
                <a:spcPts val="0"/>
              </a:spcAft>
              <a:tabLst>
                <a:tab pos="2430780" algn="l"/>
              </a:tabLst>
            </a:pPr>
            <a:r>
              <a:rPr lang="en-US" altLang="zh-CN" sz="2600" b="1" kern="100" dirty="0">
                <a:latin typeface="Times New Roman"/>
                <a:cs typeface="Courier New"/>
              </a:rPr>
              <a:t>6.</a:t>
            </a:r>
            <a:r>
              <a:rPr lang="zh-CN" altLang="zh-CN" sz="2600" b="1" kern="100" dirty="0">
                <a:latin typeface="Times New Roman"/>
                <a:cs typeface="Times New Roman"/>
              </a:rPr>
              <a:t>斜率为</a:t>
            </a:r>
            <a:r>
              <a:rPr lang="en-US" altLang="zh-CN" sz="2600" b="1" kern="100" dirty="0">
                <a:latin typeface="Times New Roman"/>
                <a:cs typeface="Courier New"/>
              </a:rPr>
              <a:t>2</a:t>
            </a:r>
            <a:r>
              <a:rPr lang="zh-CN" altLang="zh-CN" sz="2600" b="1" kern="100" dirty="0">
                <a:latin typeface="Times New Roman"/>
                <a:cs typeface="Times New Roman"/>
              </a:rPr>
              <a:t>，且经过点</a:t>
            </a:r>
            <a:r>
              <a:rPr lang="en-US" altLang="zh-CN" sz="2600" b="1" i="1" kern="100" dirty="0">
                <a:latin typeface="Times New Roman"/>
                <a:cs typeface="Courier New"/>
              </a:rPr>
              <a:t>A</a:t>
            </a:r>
            <a:r>
              <a:rPr lang="en-US" altLang="zh-CN" sz="2600" b="1" kern="100" dirty="0">
                <a:latin typeface="Times New Roman"/>
                <a:cs typeface="Courier New"/>
              </a:rPr>
              <a:t>(5</a:t>
            </a:r>
            <a:r>
              <a:rPr lang="zh-CN" altLang="zh-CN" sz="2600" b="1" kern="100" dirty="0">
                <a:latin typeface="Times New Roman"/>
                <a:cs typeface="Times New Roman"/>
              </a:rPr>
              <a:t>，</a:t>
            </a:r>
            <a:r>
              <a:rPr lang="en-US" altLang="zh-CN" sz="2600" b="1" kern="100" dirty="0">
                <a:latin typeface="Times New Roman"/>
                <a:cs typeface="Courier New"/>
              </a:rPr>
              <a:t>3)</a:t>
            </a:r>
            <a:r>
              <a:rPr lang="zh-CN" altLang="zh-CN" sz="2600" b="1" kern="100" dirty="0">
                <a:latin typeface="Times New Roman"/>
                <a:cs typeface="Times New Roman"/>
              </a:rPr>
              <a:t>的直线的一般式方程为</a:t>
            </a:r>
            <a:r>
              <a:rPr lang="en-US" altLang="zh-CN" sz="2600" b="1" kern="100" dirty="0" smtClean="0">
                <a:latin typeface="Times New Roman"/>
                <a:cs typeface="Courier New"/>
              </a:rPr>
              <a:t>___________</a:t>
            </a:r>
            <a:r>
              <a:rPr lang="en-US" altLang="zh-CN" sz="2600" b="1" kern="100" dirty="0">
                <a:latin typeface="Times New Roman"/>
                <a:cs typeface="Courier New"/>
              </a:rPr>
              <a:t>___</a:t>
            </a:r>
            <a:r>
              <a:rPr lang="en-US" altLang="zh-CN" sz="2600" b="1" kern="100" dirty="0" smtClean="0">
                <a:latin typeface="Times New Roman"/>
                <a:cs typeface="Courier New"/>
              </a:rPr>
              <a:t>.</a:t>
            </a:r>
            <a:endParaRPr lang="zh-CN" altLang="zh-CN" sz="1050" kern="100" dirty="0">
              <a:effectLst/>
              <a:latin typeface="宋体"/>
              <a:cs typeface="Courier New"/>
            </a:endParaRPr>
          </a:p>
        </p:txBody>
      </p:sp>
      <p:sp>
        <p:nvSpPr>
          <p:cNvPr id="2" name="矩形 1"/>
          <p:cNvSpPr/>
          <p:nvPr/>
        </p:nvSpPr>
        <p:spPr>
          <a:xfrm>
            <a:off x="7862316" y="163195"/>
            <a:ext cx="2031325" cy="492443"/>
          </a:xfrm>
          <a:prstGeom prst="rect">
            <a:avLst/>
          </a:prstGeom>
        </p:spPr>
        <p:txBody>
          <a:bodyPr wrap="none">
            <a:spAutoFit/>
          </a:bodyPr>
          <a:lstStyle/>
          <a:p>
            <a:r>
              <a:rPr lang="en-US" altLang="zh-CN" sz="2600" b="1">
                <a:solidFill>
                  <a:srgbClr val="C00000"/>
                </a:solidFill>
                <a:latin typeface="Times New Roman"/>
                <a:ea typeface="宋体"/>
                <a:sym typeface="Times New Roman"/>
              </a:rPr>
              <a:t>2</a:t>
            </a:r>
            <a:r>
              <a:rPr lang="en-US" altLang="zh-CN" sz="2600" b="1" i="1">
                <a:solidFill>
                  <a:srgbClr val="C00000"/>
                </a:solidFill>
                <a:latin typeface="Times New Roman"/>
                <a:ea typeface="宋体"/>
                <a:sym typeface="Times New Roman"/>
              </a:rPr>
              <a:t>x</a:t>
            </a:r>
            <a:r>
              <a:rPr lang="zh-CN" altLang="zh-CN" sz="2600" b="1" dirty="0">
                <a:solidFill>
                  <a:srgbClr val="C00000"/>
                </a:solidFill>
                <a:latin typeface="Times New Roman"/>
                <a:ea typeface="宋体"/>
                <a:sym typeface="Times New Roman"/>
              </a:rPr>
              <a:t>－</a:t>
            </a:r>
            <a:r>
              <a:rPr lang="en-US" altLang="zh-CN" sz="2600" b="1" i="1" dirty="0">
                <a:solidFill>
                  <a:srgbClr val="C00000"/>
                </a:solidFill>
                <a:latin typeface="Times New Roman"/>
                <a:ea typeface="宋体"/>
                <a:sym typeface="Times New Roman"/>
              </a:rPr>
              <a:t>y</a:t>
            </a:r>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7</a:t>
            </a:r>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0</a:t>
            </a:r>
            <a:endParaRPr lang="zh-CN" altLang="en-US" sz="2600" dirty="0">
              <a:solidFill>
                <a:srgbClr val="C00000"/>
              </a:solidFill>
              <a:latin typeface="Times New Roman"/>
              <a:ea typeface="宋体"/>
              <a:sym typeface="Times New Roman"/>
            </a:endParaRPr>
          </a:p>
        </p:txBody>
      </p:sp>
      <p:sp>
        <p:nvSpPr>
          <p:cNvPr id="13" name="矩形 12"/>
          <p:cNvSpPr/>
          <p:nvPr/>
        </p:nvSpPr>
        <p:spPr>
          <a:xfrm>
            <a:off x="581025" y="2047049"/>
            <a:ext cx="11537950" cy="492443"/>
          </a:xfrm>
          <a:prstGeom prst="rect">
            <a:avLst/>
          </a:prstGeom>
        </p:spPr>
        <p:txBody>
          <a:bodyPr>
            <a:spAutoFit/>
          </a:bodyPr>
          <a:lstStyle/>
          <a:p>
            <a:pPr algn="just">
              <a:spcAft>
                <a:spcPts val="0"/>
              </a:spcAft>
              <a:tabLst>
                <a:tab pos="2430780" algn="l"/>
              </a:tabLst>
            </a:pPr>
            <a:r>
              <a:rPr lang="zh-CN" altLang="zh-CN" sz="2600" b="1" kern="100" dirty="0">
                <a:latin typeface="Times New Roman"/>
                <a:ea typeface="宋体" pitchFamily="2" charset="-122"/>
                <a:cs typeface="Times New Roman"/>
              </a:rPr>
              <a:t>整理可得直线的一般式方程为</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7</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par>
                          <p:cTn id="13" fill="hold">
                            <p:stCondLst>
                              <p:cond delay="500"/>
                            </p:stCondLst>
                            <p:childTnLst>
                              <p:par>
                                <p:cTn id="14" presetID="3" presetClass="entr" presetSubtype="1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blinds(horizontal)">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blinds(horizontal)">
                                      <p:cBhvr>
                                        <p:cTn id="2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utoUpdateAnimBg="0"/>
      <p:bldP spid="2" grpId="0" autoUpdateAnimBg="0"/>
      <p:bldP spid="13" grpId="0" autoUpdateAnimBg="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矩形 9"/>
          <p:cNvSpPr/>
          <p:nvPr>
            <p:custDataLst>
              <p:tags r:id="rId2"/>
            </p:custDataLst>
          </p:nvPr>
        </p:nvSpPr>
        <p:spPr>
          <a:xfrm>
            <a:off x="237871" y="188595"/>
            <a:ext cx="11412000" cy="1892826"/>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dirty="0">
                <a:latin typeface="Times New Roman"/>
                <a:cs typeface="Courier New"/>
              </a:rPr>
              <a:t>7.</a:t>
            </a:r>
            <a:r>
              <a:rPr lang="zh-CN" altLang="zh-CN" sz="2600" b="1" kern="100" dirty="0">
                <a:latin typeface="Times New Roman"/>
                <a:cs typeface="Times New Roman"/>
              </a:rPr>
              <a:t>设直线</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3</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，直线</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若</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en-US" altLang="zh-CN" sz="2600" b="1" kern="100" dirty="0">
                <a:latin typeface="宋体"/>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，则</a:t>
            </a:r>
            <a:r>
              <a:rPr lang="en-US" altLang="zh-CN" sz="2600" b="1" i="1" kern="100" dirty="0">
                <a:latin typeface="Times New Roman"/>
                <a:cs typeface="Courier New"/>
              </a:rPr>
              <a:t>a</a:t>
            </a:r>
            <a:r>
              <a:rPr lang="zh-CN" altLang="zh-CN" sz="2600" b="1" kern="100" dirty="0" smtClean="0">
                <a:latin typeface="Times New Roman"/>
                <a:cs typeface="Times New Roman"/>
              </a:rPr>
              <a:t>＝</a:t>
            </a:r>
            <a:endParaRPr lang="en-US" altLang="zh-CN" sz="2600" b="1" kern="100" dirty="0" smtClean="0">
              <a:latin typeface="Times New Roman"/>
              <a:cs typeface="Times New Roman"/>
            </a:endParaRPr>
          </a:p>
          <a:p>
            <a:pPr marL="355600" indent="-355600" algn="just">
              <a:lnSpc>
                <a:spcPct val="150000"/>
              </a:lnSpc>
              <a:spcAft>
                <a:spcPts val="0"/>
              </a:spcAft>
              <a:tabLst>
                <a:tab pos="2430780" algn="l"/>
              </a:tabLst>
            </a:pPr>
            <a:endParaRPr lang="en-US" altLang="zh-CN" sz="2600" b="1" kern="100" dirty="0">
              <a:latin typeface="Times New Roman"/>
              <a:cs typeface="Times New Roman"/>
            </a:endParaRPr>
          </a:p>
          <a:p>
            <a:pPr marL="355600" indent="-355600" algn="just">
              <a:lnSpc>
                <a:spcPct val="150000"/>
              </a:lnSpc>
              <a:spcAft>
                <a:spcPts val="0"/>
              </a:spcAft>
              <a:tabLst>
                <a:tab pos="2430780" algn="l"/>
              </a:tabLst>
            </a:pPr>
            <a:r>
              <a:rPr lang="en-US" altLang="zh-CN" sz="2600" b="1" kern="100" dirty="0" smtClean="0">
                <a:latin typeface="Times New Roman"/>
                <a:cs typeface="Times New Roman"/>
              </a:rPr>
              <a:t>    </a:t>
            </a:r>
            <a:r>
              <a:rPr lang="en-US" altLang="zh-CN" sz="2600" b="1" kern="100" dirty="0" smtClean="0">
                <a:latin typeface="Times New Roman"/>
                <a:cs typeface="Courier New"/>
              </a:rPr>
              <a:t>__________</a:t>
            </a:r>
            <a:r>
              <a:rPr lang="zh-CN" altLang="zh-CN" sz="2600" b="1" kern="100" dirty="0">
                <a:latin typeface="Times New Roman"/>
                <a:cs typeface="Times New Roman"/>
              </a:rPr>
              <a:t>；若</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en-US" altLang="zh-CN" sz="2600" b="1" kern="100" dirty="0">
                <a:latin typeface="宋体"/>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，则</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kern="100" dirty="0">
                <a:latin typeface="Times New Roman"/>
                <a:cs typeface="Courier New"/>
              </a:rPr>
              <a:t>________.</a:t>
            </a:r>
            <a:endParaRPr lang="zh-CN" altLang="zh-CN" sz="1050" kern="100" dirty="0">
              <a:effectLst/>
              <a:latin typeface="宋体"/>
              <a:cs typeface="Courier New"/>
            </a:endParaRPr>
          </a:p>
        </p:txBody>
      </p:sp>
      <p:grpSp>
        <p:nvGrpSpPr>
          <p:cNvPr id="11" name="组合 10"/>
          <p:cNvGrpSpPr/>
          <p:nvPr/>
        </p:nvGrpSpPr>
        <p:grpSpPr>
          <a:xfrm>
            <a:off x="542988" y="2272665"/>
            <a:ext cx="11373168" cy="3494405"/>
            <a:chOff x="274955" y="2526919"/>
            <a:chExt cx="11373168" cy="3494405"/>
          </a:xfrm>
        </p:grpSpPr>
        <p:sp>
          <p:nvSpPr>
            <p:cNvPr id="12" name="圆角矩形 11"/>
            <p:cNvSpPr/>
            <p:nvPr>
              <p:custDataLst>
                <p:tags r:id="rId4"/>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4" name="组合 13"/>
            <p:cNvGrpSpPr/>
            <p:nvPr/>
          </p:nvGrpSpPr>
          <p:grpSpPr>
            <a:xfrm>
              <a:off x="708025" y="2526919"/>
              <a:ext cx="620395" cy="215900"/>
              <a:chOff x="708025" y="2526919"/>
              <a:chExt cx="620395" cy="215900"/>
            </a:xfrm>
          </p:grpSpPr>
          <p:sp>
            <p:nvSpPr>
              <p:cNvPr id="17" name="矩形 16"/>
              <p:cNvSpPr/>
              <p:nvPr>
                <p:custDataLst>
                  <p:tags r:id="rId5"/>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8" name="图片 17"/>
              <p:cNvPicPr>
                <a:picLocks noChangeAspect="1"/>
              </p:cNvPicPr>
              <p:nvPr>
                <p:custDataLst>
                  <p:tags r:id="rId6"/>
                </p:custDataLst>
              </p:nvPr>
            </p:nvPicPr>
            <p:blipFill>
              <a:blip r:embed="rId8"/>
              <a:stretch>
                <a:fillRect/>
              </a:stretch>
            </p:blipFill>
            <p:spPr>
              <a:xfrm>
                <a:off x="822960" y="2526919"/>
                <a:ext cx="433070" cy="201930"/>
              </a:xfrm>
              <a:prstGeom prst="rect">
                <a:avLst/>
              </a:prstGeom>
            </p:spPr>
          </p:pic>
        </p:grpSp>
      </p:grpSp>
      <p:sp>
        <p:nvSpPr>
          <p:cNvPr id="19" name="矩形 18"/>
          <p:cNvSpPr/>
          <p:nvPr/>
        </p:nvSpPr>
        <p:spPr>
          <a:xfrm>
            <a:off x="657606" y="2615819"/>
            <a:ext cx="11537950"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若</a:t>
            </a:r>
            <a:r>
              <a:rPr lang="en-US" altLang="zh-CN" sz="2600" b="1" i="1" kern="100" dirty="0">
                <a:latin typeface="Times New Roman"/>
                <a:ea typeface="宋体" pitchFamily="2" charset="-122"/>
              </a:rPr>
              <a:t>l</a:t>
            </a:r>
            <a:r>
              <a:rPr lang="en-US" altLang="zh-CN" sz="2600" b="1" kern="100" baseline="-25000" dirty="0">
                <a:latin typeface="Times New Roman"/>
                <a:ea typeface="宋体" pitchFamily="2" charset="-122"/>
              </a:rPr>
              <a:t>1</a:t>
            </a:r>
            <a:r>
              <a:rPr lang="en-US" altLang="zh-CN" sz="2600" b="1" kern="100" dirty="0">
                <a:latin typeface="宋体"/>
                <a:ea typeface="宋体" pitchFamily="2" charset="-122"/>
                <a:cs typeface="Times New Roman"/>
              </a:rPr>
              <a:t>∥</a:t>
            </a:r>
            <a:r>
              <a:rPr lang="en-US" altLang="zh-CN" sz="2600" b="1" i="1" kern="100" dirty="0">
                <a:latin typeface="Times New Roman"/>
                <a:ea typeface="宋体" pitchFamily="2" charset="-122"/>
              </a:rPr>
              <a:t>l</a:t>
            </a:r>
            <a:r>
              <a:rPr lang="en-US" altLang="zh-CN" sz="2600" b="1" kern="100" baseline="-25000" dirty="0">
                <a:latin typeface="Times New Roman"/>
                <a:ea typeface="宋体" pitchFamily="2" charset="-122"/>
              </a:rPr>
              <a:t>2</a:t>
            </a:r>
            <a:r>
              <a:rPr lang="zh-CN" altLang="zh-CN" sz="2600" b="1" kern="100" dirty="0">
                <a:latin typeface="Times New Roman"/>
                <a:ea typeface="宋体" pitchFamily="2" charset="-122"/>
                <a:cs typeface="Times New Roman"/>
              </a:rPr>
              <a:t>，则</a:t>
            </a:r>
            <a:r>
              <a:rPr lang="en-US" altLang="zh-CN" sz="2600" b="1" kern="100" dirty="0">
                <a:latin typeface="Times New Roman"/>
                <a:ea typeface="宋体" pitchFamily="2" charset="-122"/>
              </a:rPr>
              <a:t>2(</a:t>
            </a:r>
            <a:r>
              <a:rPr lang="en-US" altLang="zh-CN" sz="2600" b="1" i="1" kern="100" dirty="0">
                <a:latin typeface="Times New Roman"/>
                <a:ea typeface="宋体" pitchFamily="2" charset="-122"/>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3</a:t>
            </a:r>
            <a:r>
              <a:rPr lang="en-US" altLang="zh-CN" sz="2600" b="1" kern="100" dirty="0">
                <a:latin typeface="宋体"/>
                <a:cs typeface="Times New Roman"/>
              </a:rPr>
              <a:t>×</a:t>
            </a:r>
            <a:r>
              <a:rPr lang="en-US" altLang="zh-CN" sz="2600" b="1" kern="100" dirty="0">
                <a:latin typeface="Times New Roman"/>
                <a:ea typeface="宋体" pitchFamily="2" charset="-122"/>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0</a:t>
            </a:r>
            <a:r>
              <a:rPr lang="zh-CN" altLang="zh-CN" sz="2600" b="1" kern="100" dirty="0">
                <a:latin typeface="Times New Roman"/>
                <a:ea typeface="宋体" pitchFamily="2" charset="-122"/>
                <a:cs typeface="Times New Roman"/>
              </a:rPr>
              <a:t>，</a:t>
            </a:r>
            <a:endParaRPr lang="zh-CN" altLang="zh-CN" sz="1050" kern="100" dirty="0">
              <a:effectLst/>
              <a:latin typeface="宋体" panose="02010600030101010101" pitchFamily="2" charset="-122"/>
              <a:cs typeface="Courier New" panose="02070309020205020404"/>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499508583"/>
              </p:ext>
            </p:extLst>
          </p:nvPr>
        </p:nvGraphicFramePr>
        <p:xfrm>
          <a:off x="1409763" y="1160535"/>
          <a:ext cx="1130300" cy="787400"/>
        </p:xfrm>
        <a:graphic>
          <a:graphicData uri="http://schemas.openxmlformats.org/presentationml/2006/ole">
            <mc:AlternateContent xmlns:mc="http://schemas.openxmlformats.org/markup-compatibility/2006">
              <mc:Choice xmlns:v="urn:schemas-microsoft-com:vml" Requires="v">
                <p:oleObj spid="_x0000_s25630" name="文档" r:id="rId10" imgW="1131198" imgH="793624" progId="Word.Document.12">
                  <p:embed/>
                </p:oleObj>
              </mc:Choice>
              <mc:Fallback>
                <p:oleObj name="文档" r:id="rId10" imgW="1131198" imgH="793624" progId="Word.Document.12">
                  <p:embed/>
                  <p:pic>
                    <p:nvPicPr>
                      <p:cNvPr id="0" name=""/>
                      <p:cNvPicPr/>
                      <p:nvPr/>
                    </p:nvPicPr>
                    <p:blipFill>
                      <a:blip r:embed="rId11"/>
                      <a:stretch>
                        <a:fillRect/>
                      </a:stretch>
                    </p:blipFill>
                    <p:spPr>
                      <a:xfrm>
                        <a:off x="1409763" y="1160535"/>
                        <a:ext cx="1130300" cy="787400"/>
                      </a:xfrm>
                      <a:prstGeom prst="rect">
                        <a:avLst/>
                      </a:prstGeom>
                    </p:spPr>
                  </p:pic>
                </p:oleObj>
              </mc:Fallback>
            </mc:AlternateContent>
          </a:graphicData>
        </a:graphic>
      </p:graphicFrame>
      <p:sp>
        <p:nvSpPr>
          <p:cNvPr id="3" name="矩形 2"/>
          <p:cNvSpPr/>
          <p:nvPr/>
        </p:nvSpPr>
        <p:spPr>
          <a:xfrm>
            <a:off x="5257292" y="1475168"/>
            <a:ext cx="688009" cy="492443"/>
          </a:xfrm>
          <a:prstGeom prst="rect">
            <a:avLst/>
          </a:prstGeom>
        </p:spPr>
        <p:txBody>
          <a:bodyPr wrap="none">
            <a:spAutoFit/>
          </a:bodyPr>
          <a:lstStyle/>
          <a:p>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7</a:t>
            </a:r>
            <a:endParaRPr lang="zh-CN" altLang="en-US" sz="2600" dirty="0">
              <a:solidFill>
                <a:srgbClr val="C00000"/>
              </a:solidFill>
              <a:latin typeface="Times New Roman"/>
              <a:ea typeface="宋体"/>
              <a:sym typeface="Times New Roman"/>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2318528485"/>
              </p:ext>
            </p:extLst>
          </p:nvPr>
        </p:nvGraphicFramePr>
        <p:xfrm>
          <a:off x="752856" y="3327781"/>
          <a:ext cx="11480800" cy="787400"/>
        </p:xfrm>
        <a:graphic>
          <a:graphicData uri="http://schemas.openxmlformats.org/presentationml/2006/ole">
            <mc:AlternateContent xmlns:mc="http://schemas.openxmlformats.org/markup-compatibility/2006">
              <mc:Choice xmlns:v="urn:schemas-microsoft-com:vml" Requires="v">
                <p:oleObj spid="_x0000_s25631" name="Document" r:id="rId13" imgW="11497045" imgH="791114" progId="Word.Document.8">
                  <p:embed/>
                </p:oleObj>
              </mc:Choice>
              <mc:Fallback>
                <p:oleObj name="Document" r:id="rId13" imgW="11497045" imgH="791114" progId="Word.Document.8">
                  <p:embed/>
                  <p:pic>
                    <p:nvPicPr>
                      <p:cNvPr id="0" name=""/>
                      <p:cNvPicPr/>
                      <p:nvPr/>
                    </p:nvPicPr>
                    <p:blipFill>
                      <a:blip r:embed="rId14"/>
                      <a:stretch>
                        <a:fillRect/>
                      </a:stretch>
                    </p:blipFill>
                    <p:spPr>
                      <a:xfrm>
                        <a:off x="752856" y="3327781"/>
                        <a:ext cx="11480800" cy="787400"/>
                      </a:xfrm>
                      <a:prstGeom prst="rect">
                        <a:avLst/>
                      </a:prstGeom>
                    </p:spPr>
                  </p:pic>
                </p:oleObj>
              </mc:Fallback>
            </mc:AlternateContent>
          </a:graphicData>
        </a:graphic>
      </p:graphicFrame>
      <p:sp>
        <p:nvSpPr>
          <p:cNvPr id="13" name="矩形 12"/>
          <p:cNvSpPr/>
          <p:nvPr>
            <p:custDataLst>
              <p:tags r:id="rId3"/>
            </p:custDataLst>
          </p:nvPr>
        </p:nvSpPr>
        <p:spPr>
          <a:xfrm>
            <a:off x="612917" y="4077081"/>
            <a:ext cx="10966708" cy="1292662"/>
          </a:xfrm>
          <a:prstGeom prst="rect">
            <a:avLst/>
          </a:prstGeom>
        </p:spPr>
        <p:txBody>
          <a:bodyPr wrap="square">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若</a:t>
            </a:r>
            <a:r>
              <a:rPr lang="en-US" altLang="zh-CN" sz="2600" b="1" i="1" kern="100" dirty="0">
                <a:latin typeface="Times New Roman"/>
                <a:ea typeface="宋体" pitchFamily="2" charset="-122"/>
                <a:cs typeface="Courier New"/>
              </a:rPr>
              <a:t>l</a:t>
            </a:r>
            <a:r>
              <a:rPr lang="en-US" altLang="zh-CN" sz="2600" b="1" kern="100" baseline="-25000" dirty="0">
                <a:latin typeface="Times New Roman"/>
                <a:ea typeface="宋体" pitchFamily="2" charset="-122"/>
                <a:cs typeface="Courier New"/>
              </a:rPr>
              <a:t>1</a:t>
            </a:r>
            <a:r>
              <a:rPr lang="en-US" altLang="zh-CN" sz="2600" b="1" kern="100" dirty="0">
                <a:latin typeface="宋体"/>
                <a:ea typeface="宋体" pitchFamily="2" charset="-122"/>
                <a:cs typeface="Times New Roman"/>
              </a:rPr>
              <a:t>⊥</a:t>
            </a:r>
            <a:r>
              <a:rPr lang="en-US" altLang="zh-CN" sz="2600" b="1" i="1" kern="100" dirty="0">
                <a:latin typeface="Times New Roman"/>
                <a:ea typeface="宋体" pitchFamily="2" charset="-122"/>
                <a:cs typeface="Courier New"/>
              </a:rPr>
              <a:t>l</a:t>
            </a:r>
            <a:r>
              <a:rPr lang="en-US" altLang="zh-CN" sz="2600" b="1" kern="100" baseline="-25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，则</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en-US" altLang="zh-CN" sz="2600" b="1" kern="100" dirty="0">
                <a:latin typeface="宋体"/>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en-US" altLang="zh-CN" sz="2600" b="1" kern="100" dirty="0">
                <a:latin typeface="宋体"/>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解得</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7.</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childTnLst>
                          </p:cTn>
                        </p:par>
                        <p:par>
                          <p:cTn id="18" fill="hold">
                            <p:stCondLst>
                              <p:cond delay="500"/>
                            </p:stCondLst>
                            <p:childTnLst>
                              <p:par>
                                <p:cTn id="19" presetID="3" presetClass="entr" presetSubtype="10" fill="hold" grpId="0" nodeType="after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blinds(horizontal)">
                                      <p:cBhvr>
                                        <p:cTn id="21" dur="500"/>
                                        <p:tgtEl>
                                          <p:spTgt spid="19"/>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blinds(horizontal)">
                                      <p:cBhvr>
                                        <p:cTn id="26" dur="500"/>
                                        <p:tgtEl>
                                          <p:spTgt spid="4"/>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nodeType="clickEffect">
                                  <p:stCondLst>
                                    <p:cond delay="0"/>
                                  </p:stCondLst>
                                  <p:childTnLst>
                                    <p:set>
                                      <p:cBhvr>
                                        <p:cTn id="30" dur="1" fill="hold">
                                          <p:stCondLst>
                                            <p:cond delay="0"/>
                                          </p:stCondLst>
                                        </p:cTn>
                                        <p:tgtEl>
                                          <p:spTgt spid="13">
                                            <p:txEl>
                                              <p:pRg st="0" end="0"/>
                                            </p:txEl>
                                          </p:spTgt>
                                        </p:tgtEl>
                                        <p:attrNameLst>
                                          <p:attrName>style.visibility</p:attrName>
                                        </p:attrNameLst>
                                      </p:cBhvr>
                                      <p:to>
                                        <p:strVal val="visible"/>
                                      </p:to>
                                    </p:set>
                                    <p:animEffect transition="in" filter="blinds(horizontal)">
                                      <p:cBhvr>
                                        <p:cTn id="31" dur="500"/>
                                        <p:tgtEl>
                                          <p:spTgt spid="13">
                                            <p:txEl>
                                              <p:pRg st="0" end="0"/>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nodeType="clickEffect">
                                  <p:stCondLst>
                                    <p:cond delay="0"/>
                                  </p:stCondLst>
                                  <p:childTnLst>
                                    <p:set>
                                      <p:cBhvr>
                                        <p:cTn id="35" dur="1" fill="hold">
                                          <p:stCondLst>
                                            <p:cond delay="0"/>
                                          </p:stCondLst>
                                        </p:cTn>
                                        <p:tgtEl>
                                          <p:spTgt spid="13">
                                            <p:txEl>
                                              <p:pRg st="1" end="1"/>
                                            </p:txEl>
                                          </p:spTgt>
                                        </p:tgtEl>
                                        <p:attrNameLst>
                                          <p:attrName>style.visibility</p:attrName>
                                        </p:attrNameLst>
                                      </p:cBhvr>
                                      <p:to>
                                        <p:strVal val="visible"/>
                                      </p:to>
                                    </p:set>
                                    <p:animEffect transition="in" filter="blinds(horizontal)">
                                      <p:cBhvr>
                                        <p:cTn id="36" dur="500"/>
                                        <p:tgtEl>
                                          <p:spTgt spid="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utoUpdateAnimBg="0"/>
      <p:bldP spid="3" grpId="0" autoUpdateAnimBg="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27379" y="823976"/>
            <a:ext cx="2004075" cy="492443"/>
          </a:xfrm>
          <a:prstGeom prst="rect">
            <a:avLst/>
          </a:prstGeom>
        </p:spPr>
        <p:txBody>
          <a:bodyPr wrap="none">
            <a:spAutoFit/>
          </a:bodyPr>
          <a:lstStyle/>
          <a:p>
            <a:pPr algn="just"/>
            <a:r>
              <a:rPr lang="en-US" altLang="zh-CN" sz="2600" b="1" i="1" kern="100">
                <a:solidFill>
                  <a:srgbClr val="C00000"/>
                </a:solidFill>
                <a:latin typeface="Times New Roman"/>
                <a:ea typeface="宋体"/>
              </a:rPr>
              <a:t>x</a:t>
            </a:r>
            <a:r>
              <a:rPr lang="zh-CN" altLang="zh-CN" sz="2600" b="1" kern="100" dirty="0">
                <a:solidFill>
                  <a:srgbClr val="C00000"/>
                </a:solidFill>
                <a:latin typeface="Times New Roman"/>
                <a:ea typeface="宋体"/>
                <a:cs typeface="Times New Roman"/>
              </a:rPr>
              <a:t>＋</a:t>
            </a:r>
            <a:r>
              <a:rPr lang="en-US" altLang="zh-CN" sz="2600" b="1" kern="100" dirty="0">
                <a:solidFill>
                  <a:srgbClr val="C00000"/>
                </a:solidFill>
                <a:latin typeface="Times New Roman"/>
                <a:ea typeface="宋体"/>
              </a:rPr>
              <a:t>2</a:t>
            </a:r>
            <a:r>
              <a:rPr lang="en-US" altLang="zh-CN" sz="2600" b="1" i="1" kern="100" dirty="0">
                <a:solidFill>
                  <a:srgbClr val="C00000"/>
                </a:solidFill>
                <a:latin typeface="Times New Roman"/>
                <a:ea typeface="宋体"/>
              </a:rPr>
              <a:t>y</a:t>
            </a:r>
            <a:r>
              <a:rPr lang="zh-CN" altLang="zh-CN" sz="2600" b="1" kern="100" dirty="0">
                <a:solidFill>
                  <a:srgbClr val="C00000"/>
                </a:solidFill>
                <a:latin typeface="Times New Roman"/>
                <a:ea typeface="宋体"/>
                <a:cs typeface="Times New Roman"/>
              </a:rPr>
              <a:t>＋</a:t>
            </a:r>
            <a:r>
              <a:rPr lang="en-US" altLang="zh-CN" sz="2600" b="1" kern="100" dirty="0">
                <a:solidFill>
                  <a:srgbClr val="C00000"/>
                </a:solidFill>
                <a:latin typeface="Times New Roman"/>
                <a:ea typeface="宋体"/>
              </a:rPr>
              <a:t>4</a:t>
            </a:r>
            <a:r>
              <a:rPr lang="zh-CN" altLang="zh-CN" sz="2600" b="1" kern="100" dirty="0">
                <a:solidFill>
                  <a:srgbClr val="C00000"/>
                </a:solidFill>
                <a:latin typeface="Times New Roman"/>
                <a:ea typeface="宋体"/>
                <a:cs typeface="Times New Roman"/>
              </a:rPr>
              <a:t>＝</a:t>
            </a:r>
            <a:r>
              <a:rPr lang="en-US" altLang="zh-CN" sz="2600" b="1" kern="100" dirty="0">
                <a:solidFill>
                  <a:srgbClr val="C00000"/>
                </a:solidFill>
                <a:latin typeface="Times New Roman"/>
                <a:ea typeface="宋体"/>
              </a:rPr>
              <a:t>0</a:t>
            </a:r>
            <a:endParaRPr lang="zh-CN" altLang="en-US" sz="2600" dirty="0">
              <a:solidFill>
                <a:srgbClr val="C00000"/>
              </a:solidFill>
              <a:latin typeface="Times New Roman" panose="02020603050405020304"/>
              <a:ea typeface="宋体" panose="02010600030101010101" pitchFamily="2" charset="-122"/>
              <a:sym typeface="Times New Roman" panose="02020603050405020304"/>
            </a:endParaRPr>
          </a:p>
        </p:txBody>
      </p:sp>
      <p:grpSp>
        <p:nvGrpSpPr>
          <p:cNvPr id="10" name="组合 9"/>
          <p:cNvGrpSpPr/>
          <p:nvPr/>
        </p:nvGrpSpPr>
        <p:grpSpPr>
          <a:xfrm>
            <a:off x="530288" y="1560957"/>
            <a:ext cx="11373168" cy="3494405"/>
            <a:chOff x="274955" y="2526919"/>
            <a:chExt cx="11373168" cy="3494405"/>
          </a:xfrm>
        </p:grpSpPr>
        <p:sp>
          <p:nvSpPr>
            <p:cNvPr id="11" name="圆角矩形 10"/>
            <p:cNvSpPr/>
            <p:nvPr>
              <p:custDataLst>
                <p:tags r:id="rId3"/>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2" name="组合 11"/>
            <p:cNvGrpSpPr/>
            <p:nvPr/>
          </p:nvGrpSpPr>
          <p:grpSpPr>
            <a:xfrm>
              <a:off x="708025" y="2526919"/>
              <a:ext cx="620395" cy="215900"/>
              <a:chOff x="708025" y="2526919"/>
              <a:chExt cx="620395" cy="215900"/>
            </a:xfrm>
          </p:grpSpPr>
          <p:sp>
            <p:nvSpPr>
              <p:cNvPr id="14" name="矩形 13"/>
              <p:cNvSpPr/>
              <p:nvPr>
                <p:custDataLst>
                  <p:tags r:id="rId4"/>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5"/>
                </p:custDataLst>
              </p:nvPr>
            </p:nvPicPr>
            <p:blipFill>
              <a:blip r:embed="rId7"/>
              <a:stretch>
                <a:fillRect/>
              </a:stretch>
            </p:blipFill>
            <p:spPr>
              <a:xfrm>
                <a:off x="822960" y="2526919"/>
                <a:ext cx="433070" cy="201930"/>
              </a:xfrm>
              <a:prstGeom prst="rect">
                <a:avLst/>
              </a:prstGeom>
            </p:spPr>
          </p:pic>
        </p:grpSp>
      </p:grpSp>
      <p:sp>
        <p:nvSpPr>
          <p:cNvPr id="18" name="矩形 17"/>
          <p:cNvSpPr/>
          <p:nvPr/>
        </p:nvSpPr>
        <p:spPr>
          <a:xfrm>
            <a:off x="644906" y="1916811"/>
            <a:ext cx="11537950" cy="492443"/>
          </a:xfrm>
          <a:prstGeom prst="rect">
            <a:avLst/>
          </a:prstGeom>
        </p:spPr>
        <p:txBody>
          <a:bodyPr>
            <a:spAutoFit/>
          </a:bodyPr>
          <a:lstStyle/>
          <a:p>
            <a:pPr algn="just">
              <a:spcAft>
                <a:spcPts val="0"/>
              </a:spcAft>
              <a:tabLst>
                <a:tab pos="2430780" algn="l"/>
              </a:tabLst>
            </a:pPr>
            <a:r>
              <a:rPr lang="zh-CN" altLang="zh-CN" sz="2600" b="1" kern="100" dirty="0">
                <a:latin typeface="Times New Roman"/>
                <a:ea typeface="宋体" pitchFamily="2" charset="-122"/>
                <a:cs typeface="Times New Roman"/>
              </a:rPr>
              <a:t>直线</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与</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轴的交点为</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sp>
        <p:nvSpPr>
          <p:cNvPr id="19" name="矩形 18"/>
          <p:cNvSpPr/>
          <p:nvPr>
            <p:custDataLst>
              <p:tags r:id="rId2"/>
            </p:custDataLst>
          </p:nvPr>
        </p:nvSpPr>
        <p:spPr>
          <a:xfrm>
            <a:off x="199771" y="188595"/>
            <a:ext cx="11412000" cy="1292662"/>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dirty="0">
                <a:latin typeface="Times New Roman"/>
                <a:cs typeface="Courier New"/>
              </a:rPr>
              <a:t>8.</a:t>
            </a:r>
            <a:r>
              <a:rPr lang="zh-CN" altLang="zh-CN" sz="2600" b="1" kern="100" dirty="0">
                <a:latin typeface="Times New Roman"/>
                <a:cs typeface="Times New Roman"/>
              </a:rPr>
              <a:t>直线</a:t>
            </a:r>
            <a:r>
              <a:rPr lang="en-US" altLang="zh-CN" sz="2600" b="1" kern="100" dirty="0">
                <a:latin typeface="Times New Roman"/>
                <a:cs typeface="Courier New"/>
              </a:rPr>
              <a:t>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绕它与</a:t>
            </a:r>
            <a:r>
              <a:rPr lang="en-US" altLang="zh-CN" sz="2600" b="1" i="1" kern="100" dirty="0">
                <a:latin typeface="Times New Roman"/>
                <a:cs typeface="Courier New"/>
              </a:rPr>
              <a:t>y</a:t>
            </a:r>
            <a:r>
              <a:rPr lang="zh-CN" altLang="zh-CN" sz="2600" b="1" kern="100" dirty="0">
                <a:latin typeface="Times New Roman"/>
                <a:cs typeface="Times New Roman"/>
              </a:rPr>
              <a:t>轴的交点</a:t>
            </a:r>
            <a:r>
              <a:rPr lang="en-US" altLang="zh-CN" sz="2600" b="1" i="1" kern="100" dirty="0">
                <a:latin typeface="Times New Roman"/>
                <a:cs typeface="Courier New"/>
              </a:rPr>
              <a:t>A</a:t>
            </a:r>
            <a:r>
              <a:rPr lang="zh-CN" altLang="zh-CN" sz="2600" b="1" kern="100" dirty="0">
                <a:latin typeface="Times New Roman"/>
                <a:cs typeface="Times New Roman"/>
              </a:rPr>
              <a:t>按逆时针方向旋转</a:t>
            </a:r>
            <a:r>
              <a:rPr lang="en-US" altLang="zh-CN" sz="2600" b="1" kern="100" dirty="0">
                <a:latin typeface="Times New Roman"/>
                <a:cs typeface="Courier New"/>
              </a:rPr>
              <a:t>90°</a:t>
            </a:r>
            <a:r>
              <a:rPr lang="zh-CN" altLang="zh-CN" sz="2600" b="1" kern="100" dirty="0">
                <a:latin typeface="Times New Roman"/>
                <a:cs typeface="Times New Roman"/>
              </a:rPr>
              <a:t>所得的直线方程是</a:t>
            </a:r>
            <a:r>
              <a:rPr lang="en-US" altLang="zh-CN" sz="2600" b="1" kern="100" dirty="0" smtClean="0">
                <a:latin typeface="Times New Roman"/>
                <a:cs typeface="Courier New"/>
              </a:rPr>
              <a:t>___________</a:t>
            </a:r>
            <a:r>
              <a:rPr lang="en-US" altLang="zh-CN" sz="2600" b="1" kern="100" dirty="0">
                <a:latin typeface="Times New Roman"/>
                <a:cs typeface="Courier New"/>
              </a:rPr>
              <a:t>___</a:t>
            </a:r>
            <a:r>
              <a:rPr lang="en-US" altLang="zh-CN" sz="2600" b="1" kern="100" dirty="0" smtClean="0">
                <a:latin typeface="Times New Roman"/>
                <a:cs typeface="Courier New"/>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044184918"/>
              </p:ext>
            </p:extLst>
          </p:nvPr>
        </p:nvGraphicFramePr>
        <p:xfrm>
          <a:off x="765683" y="2489073"/>
          <a:ext cx="11480800" cy="787400"/>
        </p:xfrm>
        <a:graphic>
          <a:graphicData uri="http://schemas.openxmlformats.org/presentationml/2006/ole">
            <mc:AlternateContent xmlns:mc="http://schemas.openxmlformats.org/markup-compatibility/2006">
              <mc:Choice xmlns:v="urn:schemas-microsoft-com:vml" Requires="v">
                <p:oleObj spid="_x0000_s26668" name="Document" r:id="rId9" imgW="11497045" imgH="791114" progId="Word.Document.8">
                  <p:embed/>
                </p:oleObj>
              </mc:Choice>
              <mc:Fallback>
                <p:oleObj name="Document" r:id="rId9" imgW="11497045" imgH="791114" progId="Word.Document.8">
                  <p:embed/>
                  <p:pic>
                    <p:nvPicPr>
                      <p:cNvPr id="0" name=""/>
                      <p:cNvPicPr/>
                      <p:nvPr/>
                    </p:nvPicPr>
                    <p:blipFill>
                      <a:blip r:embed="rId10"/>
                      <a:stretch>
                        <a:fillRect/>
                      </a:stretch>
                    </p:blipFill>
                    <p:spPr>
                      <a:xfrm>
                        <a:off x="765683" y="2489073"/>
                        <a:ext cx="11480800" cy="787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768006301"/>
              </p:ext>
            </p:extLst>
          </p:nvPr>
        </p:nvGraphicFramePr>
        <p:xfrm>
          <a:off x="791083" y="3314700"/>
          <a:ext cx="11480800" cy="787400"/>
        </p:xfrm>
        <a:graphic>
          <a:graphicData uri="http://schemas.openxmlformats.org/presentationml/2006/ole">
            <mc:AlternateContent xmlns:mc="http://schemas.openxmlformats.org/markup-compatibility/2006">
              <mc:Choice xmlns:v="urn:schemas-microsoft-com:vml" Requires="v">
                <p:oleObj spid="_x0000_s26669" name="Document" r:id="rId12" imgW="11497045" imgH="791114" progId="Word.Document.8">
                  <p:embed/>
                </p:oleObj>
              </mc:Choice>
              <mc:Fallback>
                <p:oleObj name="Document" r:id="rId12" imgW="11497045" imgH="791114" progId="Word.Document.8">
                  <p:embed/>
                  <p:pic>
                    <p:nvPicPr>
                      <p:cNvPr id="0" name=""/>
                      <p:cNvPicPr/>
                      <p:nvPr/>
                    </p:nvPicPr>
                    <p:blipFill>
                      <a:blip r:embed="rId13"/>
                      <a:stretch>
                        <a:fillRect/>
                      </a:stretch>
                    </p:blipFill>
                    <p:spPr>
                      <a:xfrm>
                        <a:off x="791083" y="3314700"/>
                        <a:ext cx="11480800" cy="7874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418460364"/>
              </p:ext>
            </p:extLst>
          </p:nvPr>
        </p:nvGraphicFramePr>
        <p:xfrm>
          <a:off x="791083" y="4114800"/>
          <a:ext cx="11480800" cy="584200"/>
        </p:xfrm>
        <a:graphic>
          <a:graphicData uri="http://schemas.openxmlformats.org/presentationml/2006/ole">
            <mc:AlternateContent xmlns:mc="http://schemas.openxmlformats.org/markup-compatibility/2006">
              <mc:Choice xmlns:v="urn:schemas-microsoft-com:vml" Requires="v">
                <p:oleObj spid="_x0000_s26670"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791083" y="4114800"/>
                        <a:ext cx="114808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linds(horizontal)">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linds(horizontal)">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blinds(horizontal)">
                                      <p:cBhvr>
                                        <p:cTn id="3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utoUpdateAnimBg="0"/>
      <p:bldP spid="18" grpId="0"/>
    </p:bld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98044" y="99695"/>
            <a:ext cx="7376160" cy="1292662"/>
          </a:xfrm>
          <a:prstGeom prst="rect">
            <a:avLst/>
          </a:prstGeom>
        </p:spPr>
        <p:txBody>
          <a:bodyPr>
            <a:spAutoFit/>
          </a:bodyPr>
          <a:lstStyle/>
          <a:p>
            <a:pPr marL="252000" indent="-457200" algn="just">
              <a:lnSpc>
                <a:spcPct val="150000"/>
              </a:lnSpc>
              <a:spcAft>
                <a:spcPts val="0"/>
              </a:spcAft>
              <a:tabLst>
                <a:tab pos="1620520" algn="l"/>
              </a:tabLst>
            </a:pPr>
            <a:r>
              <a:rPr lang="en-US" altLang="zh-CN" sz="2600" b="1" kern="100" dirty="0">
                <a:latin typeface="Times New Roman"/>
                <a:cs typeface="Courier New"/>
              </a:rPr>
              <a:t>9.</a:t>
            </a:r>
            <a:r>
              <a:rPr lang="zh-CN" altLang="zh-CN" sz="2600" b="1" kern="100" dirty="0">
                <a:latin typeface="Times New Roman"/>
                <a:cs typeface="Times New Roman"/>
              </a:rPr>
              <a:t>求满足下列条件的直线的一般式方程</a:t>
            </a:r>
            <a:r>
              <a:rPr lang="en-US" altLang="zh-CN" sz="2600" b="1" kern="100" dirty="0">
                <a:latin typeface="Times New Roman"/>
                <a:cs typeface="Courier New"/>
              </a:rPr>
              <a:t>.</a:t>
            </a:r>
            <a:endParaRPr lang="zh-CN" altLang="zh-CN" sz="2600" kern="100" dirty="0">
              <a:latin typeface="宋体"/>
              <a:cs typeface="Courier New"/>
            </a:endParaRPr>
          </a:p>
          <a:p>
            <a:pPr marL="252000" indent="-457200" algn="just">
              <a:lnSpc>
                <a:spcPct val="150000"/>
              </a:lnSpc>
              <a:spcAft>
                <a:spcPts val="0"/>
              </a:spcAft>
              <a:tabLst>
                <a:tab pos="1620520" algn="l"/>
              </a:tabLst>
            </a:pPr>
            <a:r>
              <a:rPr lang="en-US" altLang="zh-CN" sz="2600" b="1" kern="100" dirty="0" smtClean="0">
                <a:latin typeface="Times New Roman"/>
                <a:cs typeface="Courier New"/>
              </a:rPr>
              <a:t>	</a:t>
            </a:r>
            <a:r>
              <a:rPr lang="en-US" altLang="zh-CN" sz="2600" b="1" kern="100" dirty="0">
                <a:latin typeface="Times New Roman"/>
                <a:ea typeface="宋体"/>
              </a:rPr>
              <a:t>(1)</a:t>
            </a:r>
            <a:r>
              <a:rPr lang="zh-CN" altLang="zh-CN" sz="2600" b="1" kern="100" dirty="0" smtClean="0">
                <a:latin typeface="Times New Roman"/>
                <a:cs typeface="Times New Roman"/>
              </a:rPr>
              <a:t>斜率</a:t>
            </a:r>
            <a:r>
              <a:rPr lang="zh-CN" altLang="zh-CN" sz="2600" b="1" kern="100" dirty="0">
                <a:latin typeface="Times New Roman"/>
                <a:cs typeface="Times New Roman"/>
              </a:rPr>
              <a:t>为－</a:t>
            </a:r>
            <a:r>
              <a:rPr lang="en-US" altLang="zh-CN" sz="2600" b="1" kern="100" dirty="0">
                <a:latin typeface="Times New Roman"/>
                <a:cs typeface="Courier New"/>
              </a:rPr>
              <a:t>2</a:t>
            </a:r>
            <a:r>
              <a:rPr lang="zh-CN" altLang="zh-CN" sz="2600" b="1" kern="100" dirty="0">
                <a:latin typeface="Times New Roman"/>
                <a:cs typeface="Times New Roman"/>
              </a:rPr>
              <a:t>，经过点</a:t>
            </a:r>
            <a:r>
              <a:rPr lang="en-US" altLang="zh-CN" sz="2600" b="1" kern="100" dirty="0">
                <a:latin typeface="Times New Roman"/>
                <a:cs typeface="Courier New"/>
              </a:rPr>
              <a:t>(3</a:t>
            </a:r>
            <a:r>
              <a:rPr lang="zh-CN" altLang="zh-CN" sz="2600" b="1" kern="100" dirty="0">
                <a:latin typeface="Times New Roman"/>
                <a:cs typeface="Times New Roman"/>
              </a:rPr>
              <a:t>，</a:t>
            </a:r>
            <a:r>
              <a:rPr lang="en-US" altLang="zh-CN" sz="2600" b="1" kern="100" dirty="0">
                <a:latin typeface="Times New Roman"/>
                <a:cs typeface="Courier New"/>
              </a:rPr>
              <a:t>4)</a:t>
            </a:r>
            <a:r>
              <a:rPr lang="zh-CN" altLang="zh-CN" sz="2600" b="1" kern="100" dirty="0">
                <a:latin typeface="Times New Roman"/>
                <a:cs typeface="Times New Roman"/>
              </a:rPr>
              <a:t>；</a:t>
            </a:r>
            <a:endParaRPr lang="zh-CN" altLang="zh-CN" sz="2600" kern="100" dirty="0">
              <a:effectLst/>
              <a:latin typeface="宋体"/>
              <a:cs typeface="Courier New"/>
            </a:endParaRPr>
          </a:p>
        </p:txBody>
      </p:sp>
      <p:grpSp>
        <p:nvGrpSpPr>
          <p:cNvPr id="10" name="组合 9"/>
          <p:cNvGrpSpPr/>
          <p:nvPr/>
        </p:nvGrpSpPr>
        <p:grpSpPr>
          <a:xfrm>
            <a:off x="428498" y="1535557"/>
            <a:ext cx="11297729" cy="2757550"/>
            <a:chOff x="364998" y="1916811"/>
            <a:chExt cx="11297729" cy="2757550"/>
          </a:xfrm>
        </p:grpSpPr>
        <p:sp>
          <p:nvSpPr>
            <p:cNvPr id="13" name="圆角矩形 12"/>
            <p:cNvSpPr/>
            <p:nvPr>
              <p:custDataLst>
                <p:tags r:id="rId1"/>
              </p:custDataLst>
            </p:nvPr>
          </p:nvSpPr>
          <p:spPr>
            <a:xfrm>
              <a:off x="364998" y="2029840"/>
              <a:ext cx="11297729" cy="2644521"/>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4" name="矩形 13"/>
            <p:cNvSpPr/>
            <p:nvPr>
              <p:custDataLst>
                <p:tags r:id="rId2"/>
              </p:custDataLst>
            </p:nvPr>
          </p:nvSpPr>
          <p:spPr>
            <a:xfrm>
              <a:off x="841249" y="1916811"/>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5" name="图片 14"/>
            <p:cNvPicPr>
              <a:picLocks noChangeAspect="1"/>
            </p:cNvPicPr>
            <p:nvPr>
              <p:custDataLst>
                <p:tags r:id="rId3"/>
              </p:custDataLst>
            </p:nvPr>
          </p:nvPicPr>
          <p:blipFill>
            <a:blip r:embed="rId5"/>
            <a:stretch>
              <a:fillRect/>
            </a:stretch>
          </p:blipFill>
          <p:spPr>
            <a:xfrm>
              <a:off x="959359" y="1916811"/>
              <a:ext cx="224790" cy="202565"/>
            </a:xfrm>
            <a:prstGeom prst="rect">
              <a:avLst/>
            </a:prstGeom>
          </p:spPr>
        </p:pic>
      </p:grpSp>
      <p:sp>
        <p:nvSpPr>
          <p:cNvPr id="4" name="矩形 3"/>
          <p:cNvSpPr/>
          <p:nvPr/>
        </p:nvSpPr>
        <p:spPr>
          <a:xfrm>
            <a:off x="594007" y="1872113"/>
            <a:ext cx="3417923" cy="692497"/>
          </a:xfrm>
          <a:prstGeom prst="rect">
            <a:avLst/>
          </a:prstGeom>
        </p:spPr>
        <p:txBody>
          <a:bodyPr wrap="none">
            <a:spAutoFit/>
          </a:bodyPr>
          <a:lstStyle/>
          <a:p>
            <a:pPr algn="just">
              <a:lnSpc>
                <a:spcPct val="150000"/>
              </a:lnSpc>
              <a:spcAft>
                <a:spcPts val="0"/>
              </a:spcAft>
              <a:tabLst>
                <a:tab pos="1620520" algn="l"/>
              </a:tabLst>
            </a:pPr>
            <a:r>
              <a:rPr lang="en-US" altLang="zh-CN" sz="2600" b="1" i="1" kern="100" dirty="0">
                <a:latin typeface="Times New Roman"/>
                <a:ea typeface="宋体" pitchFamily="2" charset="-122"/>
                <a:cs typeface="Courier New"/>
              </a:rPr>
              <a:t>k</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，过点</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a:t>
            </a:r>
            <a:endParaRPr lang="zh-CN" altLang="zh-CN" sz="2600" kern="100" dirty="0">
              <a:effectLst/>
              <a:latin typeface="宋体"/>
              <a:cs typeface="Courier New"/>
            </a:endParaRPr>
          </a:p>
        </p:txBody>
      </p:sp>
      <p:sp>
        <p:nvSpPr>
          <p:cNvPr id="5" name="矩形 4"/>
          <p:cNvSpPr/>
          <p:nvPr/>
        </p:nvSpPr>
        <p:spPr>
          <a:xfrm>
            <a:off x="542925" y="2577719"/>
            <a:ext cx="8113776" cy="1292662"/>
          </a:xfrm>
          <a:prstGeom prst="rect">
            <a:avLst/>
          </a:prstGeom>
        </p:spPr>
        <p:txBody>
          <a:bodyPr>
            <a:spAutoFit/>
          </a:bodyPr>
          <a:lstStyle/>
          <a:p>
            <a:pPr algn="just">
              <a:lnSpc>
                <a:spcPct val="150000"/>
              </a:lnSpc>
              <a:spcAft>
                <a:spcPts val="0"/>
              </a:spcAft>
              <a:tabLst>
                <a:tab pos="1620520" algn="l"/>
              </a:tabLst>
            </a:pPr>
            <a:r>
              <a:rPr lang="zh-CN" altLang="zh-CN" sz="2600" b="1" kern="100" dirty="0">
                <a:latin typeface="Times New Roman"/>
                <a:ea typeface="宋体" pitchFamily="2" charset="-122"/>
                <a:cs typeface="Times New Roman"/>
              </a:rPr>
              <a:t>由点斜式得直线方程为</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endParaRPr lang="zh-CN" altLang="zh-CN" sz="2600" kern="100" dirty="0">
              <a:latin typeface="宋体"/>
              <a:cs typeface="Courier New"/>
            </a:endParaRPr>
          </a:p>
          <a:p>
            <a:pPr algn="just">
              <a:lnSpc>
                <a:spcPct val="150000"/>
              </a:lnSpc>
              <a:spcAft>
                <a:spcPts val="0"/>
              </a:spcAft>
              <a:tabLst>
                <a:tab pos="1620520" algn="l"/>
              </a:tabLst>
            </a:pPr>
            <a:r>
              <a:rPr lang="zh-CN" altLang="zh-CN" sz="2600" b="1" kern="100" dirty="0">
                <a:latin typeface="Times New Roman"/>
                <a:ea typeface="宋体" pitchFamily="2" charset="-122"/>
                <a:cs typeface="Times New Roman"/>
              </a:rPr>
              <a:t>即</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10</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260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blinds(horizontal)">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5">
                                            <p:txEl>
                                              <p:pRg st="0" end="0"/>
                                            </p:txEl>
                                          </p:spTgt>
                                        </p:tgtEl>
                                        <p:attrNameLst>
                                          <p:attrName>style.visibility</p:attrName>
                                        </p:attrNameLst>
                                      </p:cBhvr>
                                      <p:to>
                                        <p:strVal val="visible"/>
                                      </p:to>
                                    </p:set>
                                    <p:animEffect transition="in" filter="blinds(horizontal)">
                                      <p:cBhvr>
                                        <p:cTn id="15" dur="500"/>
                                        <p:tgtEl>
                                          <p:spTgt spid="5">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5">
                                            <p:txEl>
                                              <p:pRg st="1" end="1"/>
                                            </p:txEl>
                                          </p:spTgt>
                                        </p:tgtEl>
                                        <p:attrNameLst>
                                          <p:attrName>style.visibility</p:attrName>
                                        </p:attrNameLst>
                                      </p:cBhvr>
                                      <p:to>
                                        <p:strVal val="visible"/>
                                      </p:to>
                                    </p:set>
                                    <p:animEffect transition="in" filter="blinds(horizontal)">
                                      <p:cBhvr>
                                        <p:cTn id="20" dur="500"/>
                                        <p:tgtEl>
                                          <p:spTgt spid="5">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 name="矩形 1"/>
          <p:cNvSpPr/>
          <p:nvPr>
            <p:custDataLst>
              <p:tags r:id="rId1"/>
            </p:custDataLst>
          </p:nvPr>
        </p:nvSpPr>
        <p:spPr>
          <a:xfrm flipV="1">
            <a:off x="0" y="1988820"/>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alpha val="93000"/>
                </a:srgbClr>
              </a:solidFill>
              <a:latin typeface="微软雅黑" panose="020B0503020204020204" pitchFamily="34" charset="-122"/>
            </a:endParaRPr>
          </a:p>
        </p:txBody>
      </p:sp>
      <p:sp>
        <p:nvSpPr>
          <p:cNvPr id="22" name="标题 24"/>
          <p:cNvSpPr txBox="1"/>
          <p:nvPr>
            <p:custDataLst>
              <p:tags r:id="rId2"/>
            </p:custDataLst>
          </p:nvPr>
        </p:nvSpPr>
        <p:spPr>
          <a:xfrm>
            <a:off x="2368550" y="3191510"/>
            <a:ext cx="7746365" cy="918845"/>
          </a:xfrm>
          <a:prstGeom prst="rect">
            <a:avLst/>
          </a:prstGeom>
        </p:spPr>
        <p:txBody>
          <a:bodyPr vert="horz" lIns="91419" tIns="45709" rIns="91419" bIns="45709" rtlCol="0" anchor="ctr">
            <a:noAutofit/>
          </a:bodyPr>
          <a:lst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defRPr/>
            </a:pPr>
            <a:r>
              <a:rPr lang="zh-CN" altLang="en-US" sz="4800" b="1">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一、直线的一般式方程</a:t>
            </a:r>
            <a:endParaRPr lang="zh-CN" altLang="zh-CN" sz="48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矩形 23"/>
          <p:cNvSpPr/>
          <p:nvPr>
            <p:custDataLst>
              <p:tags r:id="rId3"/>
            </p:custDataLst>
          </p:nvPr>
        </p:nvSpPr>
        <p:spPr>
          <a:xfrm>
            <a:off x="2423795" y="2564130"/>
            <a:ext cx="2151380" cy="501015"/>
          </a:xfrm>
          <a:prstGeom prst="rect">
            <a:avLst/>
          </a:prstGeom>
          <a:solidFill>
            <a:srgbClr val="77933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3600" dirty="0" smtClean="0">
                <a:solidFill>
                  <a:prstClr val="white"/>
                </a:solidFill>
                <a:latin typeface="微软雅黑" panose="020B0503020204020204" pitchFamily="34" charset="-122"/>
                <a:ea typeface="微软雅黑" panose="020B0503020204020204" pitchFamily="34" charset="-122"/>
              </a:rPr>
              <a:t>一</a:t>
            </a:r>
            <a:endParaRPr lang="zh-CN" altLang="en-US" sz="360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28498" y="823976"/>
            <a:ext cx="11297729" cy="2388996"/>
            <a:chOff x="364998" y="1916811"/>
            <a:chExt cx="11297729" cy="2388996"/>
          </a:xfrm>
        </p:grpSpPr>
        <p:sp>
          <p:nvSpPr>
            <p:cNvPr id="15" name="圆角矩形 14"/>
            <p:cNvSpPr/>
            <p:nvPr>
              <p:custDataLst>
                <p:tags r:id="rId2"/>
              </p:custDataLst>
            </p:nvPr>
          </p:nvSpPr>
          <p:spPr>
            <a:xfrm>
              <a:off x="364998" y="2029840"/>
              <a:ext cx="11297729" cy="2275967"/>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3"/>
              </p:custDataLst>
            </p:nvPr>
          </p:nvSpPr>
          <p:spPr>
            <a:xfrm>
              <a:off x="841249" y="1916811"/>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6"/>
            <a:stretch>
              <a:fillRect/>
            </a:stretch>
          </p:blipFill>
          <p:spPr>
            <a:xfrm>
              <a:off x="959359" y="1916811"/>
              <a:ext cx="224790" cy="202565"/>
            </a:xfrm>
            <a:prstGeom prst="rect">
              <a:avLst/>
            </a:prstGeom>
          </p:spPr>
        </p:pic>
      </p:grpSp>
      <p:sp>
        <p:nvSpPr>
          <p:cNvPr id="20" name="矩形 19"/>
          <p:cNvSpPr/>
          <p:nvPr>
            <p:custDataLst>
              <p:tags r:id="rId1"/>
            </p:custDataLst>
          </p:nvPr>
        </p:nvSpPr>
        <p:spPr>
          <a:xfrm>
            <a:off x="312202" y="175895"/>
            <a:ext cx="11187139" cy="492443"/>
          </a:xfrm>
          <a:prstGeom prst="rect">
            <a:avLst/>
          </a:prstGeom>
        </p:spPr>
        <p:txBody>
          <a:bodyPr wrap="square">
            <a:spAutoFit/>
          </a:bodyPr>
          <a:lstStyle/>
          <a:p>
            <a:pPr algn="just">
              <a:spcAft>
                <a:spcPts val="0"/>
              </a:spcAft>
              <a:tabLst>
                <a:tab pos="2430780" algn="l"/>
              </a:tabLst>
            </a:pPr>
            <a:r>
              <a:rPr lang="en-US" altLang="zh-CN" sz="2600" b="1" kern="100" dirty="0">
                <a:latin typeface="Times New Roman"/>
                <a:ea typeface="宋体"/>
              </a:rPr>
              <a:t>(2)</a:t>
            </a:r>
            <a:r>
              <a:rPr lang="zh-CN" altLang="zh-CN" sz="2600" b="1" kern="100" dirty="0">
                <a:latin typeface="Times New Roman"/>
                <a:ea typeface="宋体"/>
                <a:cs typeface="Times New Roman"/>
              </a:rPr>
              <a:t>斜率为</a:t>
            </a:r>
            <a:r>
              <a:rPr lang="en-US" altLang="zh-CN" sz="2600" b="1" kern="100" dirty="0">
                <a:latin typeface="Times New Roman"/>
                <a:ea typeface="宋体"/>
              </a:rPr>
              <a:t>2</a:t>
            </a:r>
            <a:r>
              <a:rPr lang="zh-CN" altLang="zh-CN" sz="2600" b="1" kern="100" dirty="0">
                <a:latin typeface="Times New Roman"/>
                <a:ea typeface="宋体"/>
                <a:cs typeface="Times New Roman"/>
              </a:rPr>
              <a:t>，在</a:t>
            </a:r>
            <a:r>
              <a:rPr lang="en-US" altLang="zh-CN" sz="2600" b="1" i="1" kern="100" dirty="0">
                <a:latin typeface="Times New Roman"/>
                <a:ea typeface="宋体"/>
              </a:rPr>
              <a:t>y</a:t>
            </a:r>
            <a:r>
              <a:rPr lang="zh-CN" altLang="zh-CN" sz="2600" b="1" kern="100" dirty="0">
                <a:latin typeface="Times New Roman"/>
                <a:ea typeface="宋体"/>
                <a:cs typeface="Times New Roman"/>
              </a:rPr>
              <a:t>轴上的截距为</a:t>
            </a:r>
            <a:r>
              <a:rPr lang="en-US" altLang="zh-CN" sz="2600" b="1" kern="100" dirty="0">
                <a:latin typeface="Times New Roman"/>
                <a:ea typeface="宋体"/>
              </a:rPr>
              <a:t>3</a:t>
            </a:r>
            <a:r>
              <a:rPr lang="zh-CN" altLang="zh-CN" sz="2600" b="1" kern="100" dirty="0">
                <a:latin typeface="Times New Roman"/>
                <a:ea typeface="宋体"/>
                <a:cs typeface="Times New Roman"/>
              </a:rPr>
              <a:t>；</a:t>
            </a:r>
            <a:endParaRPr lang="zh-CN" altLang="zh-CN" sz="1050" kern="100" dirty="0">
              <a:effectLst/>
              <a:latin typeface="宋体"/>
              <a:cs typeface="Courier New"/>
            </a:endParaRPr>
          </a:p>
        </p:txBody>
      </p:sp>
      <p:sp>
        <p:nvSpPr>
          <p:cNvPr id="3" name="矩形 2"/>
          <p:cNvSpPr/>
          <p:nvPr/>
        </p:nvSpPr>
        <p:spPr>
          <a:xfrm>
            <a:off x="568325" y="1141603"/>
            <a:ext cx="4182555" cy="692497"/>
          </a:xfrm>
          <a:prstGeom prst="rect">
            <a:avLst/>
          </a:prstGeom>
        </p:spPr>
        <p:txBody>
          <a:bodyPr wrap="none">
            <a:spAutoFit/>
          </a:bodyPr>
          <a:lstStyle/>
          <a:p>
            <a:pPr algn="just">
              <a:lnSpc>
                <a:spcPct val="150000"/>
              </a:lnSpc>
              <a:spcAft>
                <a:spcPts val="0"/>
              </a:spcAft>
              <a:tabLst>
                <a:tab pos="1620520" algn="l"/>
              </a:tabLst>
            </a:pPr>
            <a:r>
              <a:rPr lang="en-US" altLang="zh-CN" sz="2600" b="1" i="1" kern="100" dirty="0">
                <a:latin typeface="Times New Roman"/>
                <a:ea typeface="宋体" pitchFamily="2" charset="-122"/>
                <a:cs typeface="Courier New"/>
              </a:rPr>
              <a:t>k</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，在</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轴上的截距是</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endParaRPr lang="zh-CN" altLang="zh-CN" sz="2600" kern="100" dirty="0">
              <a:effectLst/>
              <a:latin typeface="宋体"/>
              <a:cs typeface="Courier New"/>
            </a:endParaRPr>
          </a:p>
        </p:txBody>
      </p:sp>
      <p:sp>
        <p:nvSpPr>
          <p:cNvPr id="4" name="矩形 3"/>
          <p:cNvSpPr/>
          <p:nvPr/>
        </p:nvSpPr>
        <p:spPr>
          <a:xfrm>
            <a:off x="555625" y="1789811"/>
            <a:ext cx="7376160" cy="1292662"/>
          </a:xfrm>
          <a:prstGeom prst="rect">
            <a:avLst/>
          </a:prstGeom>
        </p:spPr>
        <p:txBody>
          <a:bodyPr>
            <a:spAutoFit/>
          </a:bodyPr>
          <a:lstStyle/>
          <a:p>
            <a:pPr algn="just">
              <a:lnSpc>
                <a:spcPct val="150000"/>
              </a:lnSpc>
              <a:spcAft>
                <a:spcPts val="0"/>
              </a:spcAft>
              <a:tabLst>
                <a:tab pos="1620520" algn="l"/>
              </a:tabLst>
            </a:pPr>
            <a:r>
              <a:rPr lang="zh-CN" altLang="zh-CN" sz="2600" b="1" kern="100" dirty="0">
                <a:latin typeface="Times New Roman"/>
                <a:ea typeface="宋体" pitchFamily="2" charset="-122"/>
                <a:cs typeface="Times New Roman"/>
              </a:rPr>
              <a:t>由斜截式得直线方程为</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endParaRPr lang="zh-CN" altLang="zh-CN" sz="2600" kern="100" dirty="0">
              <a:latin typeface="宋体"/>
              <a:cs typeface="Courier New"/>
            </a:endParaRPr>
          </a:p>
          <a:p>
            <a:pPr algn="just">
              <a:lnSpc>
                <a:spcPct val="150000"/>
              </a:lnSpc>
              <a:spcAft>
                <a:spcPts val="0"/>
              </a:spcAft>
              <a:tabLst>
                <a:tab pos="1620520" algn="l"/>
              </a:tabLst>
            </a:pPr>
            <a:r>
              <a:rPr lang="zh-CN" altLang="zh-CN" sz="2600" b="1" kern="100" dirty="0">
                <a:latin typeface="Times New Roman"/>
                <a:ea typeface="宋体" pitchFamily="2" charset="-122"/>
                <a:cs typeface="Times New Roman"/>
              </a:rPr>
              <a:t>即</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2600" kern="100" dirty="0">
              <a:effectLst/>
              <a:latin typeface="宋体"/>
              <a:cs typeface="Courier New"/>
            </a:endParaRPr>
          </a:p>
        </p:txBody>
      </p:sp>
    </p:spTree>
    <p:extLst>
      <p:ext uri="{BB962C8B-B14F-4D97-AF65-F5344CB8AC3E}">
        <p14:creationId xmlns:p14="http://schemas.microsoft.com/office/powerpoint/2010/main" val="294847997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4">
                                            <p:txEl>
                                              <p:pRg st="0" end="0"/>
                                            </p:txEl>
                                          </p:spTgt>
                                        </p:tgtEl>
                                        <p:attrNameLst>
                                          <p:attrName>style.visibility</p:attrName>
                                        </p:attrNameLst>
                                      </p:cBhvr>
                                      <p:to>
                                        <p:strVal val="visible"/>
                                      </p:to>
                                    </p:set>
                                    <p:animEffect transition="in" filter="blinds(horizontal)">
                                      <p:cBhvr>
                                        <p:cTn id="15" dur="500"/>
                                        <p:tgtEl>
                                          <p:spTgt spid="4">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4">
                                            <p:txEl>
                                              <p:pRg st="1" end="1"/>
                                            </p:txEl>
                                          </p:spTgt>
                                        </p:tgtEl>
                                        <p:attrNameLst>
                                          <p:attrName>style.visibility</p:attrName>
                                        </p:attrNameLst>
                                      </p:cBhvr>
                                      <p:to>
                                        <p:strVal val="visible"/>
                                      </p:to>
                                    </p:set>
                                    <p:animEffect transition="in" filter="blinds(horizontal)">
                                      <p:cBhvr>
                                        <p:cTn id="20" dur="500"/>
                                        <p:tgtEl>
                                          <p:spTgt spid="4">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28498" y="823976"/>
            <a:ext cx="11297729" cy="3253104"/>
            <a:chOff x="364998" y="1916811"/>
            <a:chExt cx="11297729" cy="3253104"/>
          </a:xfrm>
        </p:grpSpPr>
        <p:sp>
          <p:nvSpPr>
            <p:cNvPr id="15" name="圆角矩形 14"/>
            <p:cNvSpPr/>
            <p:nvPr>
              <p:custDataLst>
                <p:tags r:id="rId3"/>
              </p:custDataLst>
            </p:nvPr>
          </p:nvSpPr>
          <p:spPr>
            <a:xfrm>
              <a:off x="364998" y="2029840"/>
              <a:ext cx="11297729" cy="31400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4"/>
              </p:custDataLst>
            </p:nvPr>
          </p:nvSpPr>
          <p:spPr>
            <a:xfrm>
              <a:off x="841249" y="1916811"/>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5"/>
              </p:custDataLst>
            </p:nvPr>
          </p:nvPicPr>
          <p:blipFill>
            <a:blip r:embed="rId7"/>
            <a:stretch>
              <a:fillRect/>
            </a:stretch>
          </p:blipFill>
          <p:spPr>
            <a:xfrm>
              <a:off x="959359" y="1916811"/>
              <a:ext cx="224790" cy="202565"/>
            </a:xfrm>
            <a:prstGeom prst="rect">
              <a:avLst/>
            </a:prstGeom>
          </p:spPr>
        </p:pic>
      </p:grpSp>
      <p:sp>
        <p:nvSpPr>
          <p:cNvPr id="20" name="矩形 19"/>
          <p:cNvSpPr/>
          <p:nvPr>
            <p:custDataLst>
              <p:tags r:id="rId2"/>
            </p:custDataLst>
          </p:nvPr>
        </p:nvSpPr>
        <p:spPr>
          <a:xfrm>
            <a:off x="312202" y="125095"/>
            <a:ext cx="11187139" cy="616579"/>
          </a:xfrm>
          <a:prstGeom prst="rect">
            <a:avLst/>
          </a:prstGeom>
        </p:spPr>
        <p:txBody>
          <a:bodyPr wrap="square">
            <a:spAutoFit/>
          </a:bodyPr>
          <a:lstStyle/>
          <a:p>
            <a:pPr algn="just">
              <a:lnSpc>
                <a:spcPct val="150000"/>
              </a:lnSpc>
              <a:spcAft>
                <a:spcPts val="0"/>
              </a:spcAft>
              <a:tabLst>
                <a:tab pos="1620520" algn="l"/>
              </a:tabLst>
            </a:pPr>
            <a:r>
              <a:rPr lang="en-US" altLang="zh-CN" sz="2600" b="1" kern="100" dirty="0">
                <a:latin typeface="Times New Roman"/>
                <a:cs typeface="Courier New"/>
              </a:rPr>
              <a:t>(3)</a:t>
            </a:r>
            <a:r>
              <a:rPr lang="zh-CN" altLang="zh-CN" sz="2600" b="1" kern="100" dirty="0">
                <a:latin typeface="Times New Roman"/>
                <a:cs typeface="Times New Roman"/>
              </a:rPr>
              <a:t>经过两点</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和</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5)</a:t>
            </a:r>
            <a:r>
              <a:rPr lang="zh-CN" altLang="zh-CN" sz="2600" b="1" kern="100" dirty="0">
                <a:latin typeface="Times New Roman"/>
                <a:cs typeface="Times New Roman"/>
              </a:rPr>
              <a:t>；</a:t>
            </a:r>
            <a:endParaRPr lang="zh-CN" altLang="zh-CN" sz="1050" kern="100" dirty="0">
              <a:effectLst/>
              <a:latin typeface="宋体"/>
              <a:cs typeface="Courier New"/>
            </a:endParaRPr>
          </a:p>
        </p:txBody>
      </p:sp>
      <p:sp>
        <p:nvSpPr>
          <p:cNvPr id="2" name="矩形 1"/>
          <p:cNvSpPr/>
          <p:nvPr/>
        </p:nvSpPr>
        <p:spPr>
          <a:xfrm>
            <a:off x="593725" y="1192530"/>
            <a:ext cx="5649303" cy="692497"/>
          </a:xfrm>
          <a:prstGeom prst="rect">
            <a:avLst/>
          </a:prstGeom>
        </p:spPr>
        <p:txBody>
          <a:bodyPr wrap="none">
            <a:spAutoFit/>
          </a:bodyPr>
          <a:lstStyle/>
          <a:p>
            <a:pPr algn="just">
              <a:lnSpc>
                <a:spcPct val="150000"/>
              </a:lnSpc>
              <a:spcAft>
                <a:spcPts val="0"/>
              </a:spcAft>
              <a:tabLst>
                <a:tab pos="1620520" algn="l"/>
              </a:tabLst>
            </a:pPr>
            <a:r>
              <a:rPr lang="zh-CN" altLang="zh-CN" sz="2600" b="1" kern="100" dirty="0">
                <a:latin typeface="Times New Roman"/>
                <a:ea typeface="宋体" pitchFamily="2" charset="-122"/>
                <a:cs typeface="Times New Roman"/>
              </a:rPr>
              <a:t>直线经过两点</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和</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endParaRPr lang="zh-CN" altLang="zh-CN" sz="2600" kern="100" dirty="0">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026126689"/>
              </p:ext>
            </p:extLst>
          </p:nvPr>
        </p:nvGraphicFramePr>
        <p:xfrm>
          <a:off x="692848" y="2043938"/>
          <a:ext cx="9164638" cy="1084263"/>
        </p:xfrm>
        <a:graphic>
          <a:graphicData uri="http://schemas.openxmlformats.org/presentationml/2006/ole">
            <mc:AlternateContent xmlns:mc="http://schemas.openxmlformats.org/markup-compatibility/2006">
              <mc:Choice xmlns:v="urn:schemas-microsoft-com:vml" Requires="v">
                <p:oleObj spid="_x0000_s37897" name="文档" r:id="rId9" imgW="9163931" imgH="1085586" progId="Word.Document.12">
                  <p:embed/>
                </p:oleObj>
              </mc:Choice>
              <mc:Fallback>
                <p:oleObj name="文档" r:id="rId9" imgW="9163931" imgH="1085586" progId="Word.Document.12">
                  <p:embed/>
                  <p:pic>
                    <p:nvPicPr>
                      <p:cNvPr id="0" name=""/>
                      <p:cNvPicPr/>
                      <p:nvPr/>
                    </p:nvPicPr>
                    <p:blipFill>
                      <a:blip r:embed="rId10"/>
                      <a:stretch>
                        <a:fillRect/>
                      </a:stretch>
                    </p:blipFill>
                    <p:spPr>
                      <a:xfrm>
                        <a:off x="692848" y="2043938"/>
                        <a:ext cx="9164638" cy="1084263"/>
                      </a:xfrm>
                      <a:prstGeom prst="rect">
                        <a:avLst/>
                      </a:prstGeom>
                    </p:spPr>
                  </p:pic>
                </p:oleObj>
              </mc:Fallback>
            </mc:AlternateContent>
          </a:graphicData>
        </a:graphic>
      </p:graphicFrame>
      <p:sp>
        <p:nvSpPr>
          <p:cNvPr id="4" name="矩形 3"/>
          <p:cNvSpPr/>
          <p:nvPr/>
        </p:nvSpPr>
        <p:spPr>
          <a:xfrm>
            <a:off x="631825" y="2996946"/>
            <a:ext cx="2570768" cy="692497"/>
          </a:xfrm>
          <a:prstGeom prst="rect">
            <a:avLst/>
          </a:prstGeom>
        </p:spPr>
        <p:txBody>
          <a:bodyPr wrap="none">
            <a:spAutoFit/>
          </a:bodyPr>
          <a:lstStyle/>
          <a:p>
            <a:pPr algn="just">
              <a:lnSpc>
                <a:spcPct val="150000"/>
              </a:lnSpc>
              <a:spcAft>
                <a:spcPts val="0"/>
              </a:spcAft>
              <a:tabLst>
                <a:tab pos="1620520" algn="l"/>
              </a:tabLst>
            </a:pPr>
            <a:r>
              <a:rPr lang="zh-CN" altLang="zh-CN" sz="2600" b="1" kern="100" dirty="0">
                <a:latin typeface="Times New Roman"/>
                <a:ea typeface="宋体" pitchFamily="2" charset="-122"/>
                <a:cs typeface="Times New Roman"/>
              </a:rPr>
              <a:t>即</a:t>
            </a:r>
            <a:r>
              <a:rPr lang="en-US" altLang="zh-CN" sz="2600" b="1" kern="100" dirty="0">
                <a:latin typeface="Times New Roman"/>
                <a:ea typeface="宋体" pitchFamily="2" charset="-122"/>
                <a:cs typeface="Courier New"/>
              </a:rPr>
              <a:t>6</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2600" kern="100" dirty="0">
              <a:effectLst/>
              <a:latin typeface="宋体"/>
              <a:cs typeface="Courier New"/>
            </a:endParaRPr>
          </a:p>
        </p:txBody>
      </p:sp>
    </p:spTree>
    <p:extLst>
      <p:ext uri="{BB962C8B-B14F-4D97-AF65-F5344CB8AC3E}">
        <p14:creationId xmlns:p14="http://schemas.microsoft.com/office/powerpoint/2010/main" val="798613301"/>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428498" y="823976"/>
            <a:ext cx="11297729" cy="3253104"/>
            <a:chOff x="364998" y="1916811"/>
            <a:chExt cx="11297729" cy="3253104"/>
          </a:xfrm>
        </p:grpSpPr>
        <p:sp>
          <p:nvSpPr>
            <p:cNvPr id="15" name="圆角矩形 14"/>
            <p:cNvSpPr/>
            <p:nvPr>
              <p:custDataLst>
                <p:tags r:id="rId3"/>
              </p:custDataLst>
            </p:nvPr>
          </p:nvSpPr>
          <p:spPr>
            <a:xfrm>
              <a:off x="364998" y="2029840"/>
              <a:ext cx="11297729" cy="31400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4"/>
              </p:custDataLst>
            </p:nvPr>
          </p:nvSpPr>
          <p:spPr>
            <a:xfrm>
              <a:off x="841249" y="1916811"/>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5"/>
              </p:custDataLst>
            </p:nvPr>
          </p:nvPicPr>
          <p:blipFill>
            <a:blip r:embed="rId7"/>
            <a:stretch>
              <a:fillRect/>
            </a:stretch>
          </p:blipFill>
          <p:spPr>
            <a:xfrm>
              <a:off x="959359" y="1916811"/>
              <a:ext cx="224790" cy="202565"/>
            </a:xfrm>
            <a:prstGeom prst="rect">
              <a:avLst/>
            </a:prstGeom>
          </p:spPr>
        </p:pic>
      </p:grpSp>
      <p:sp>
        <p:nvSpPr>
          <p:cNvPr id="20" name="矩形 19"/>
          <p:cNvSpPr/>
          <p:nvPr>
            <p:custDataLst>
              <p:tags r:id="rId2"/>
            </p:custDataLst>
          </p:nvPr>
        </p:nvSpPr>
        <p:spPr>
          <a:xfrm>
            <a:off x="312202" y="99695"/>
            <a:ext cx="11187139" cy="616579"/>
          </a:xfrm>
          <a:prstGeom prst="rect">
            <a:avLst/>
          </a:prstGeom>
        </p:spPr>
        <p:txBody>
          <a:bodyPr wrap="square">
            <a:spAutoFit/>
          </a:bodyPr>
          <a:lstStyle/>
          <a:p>
            <a:pPr algn="just">
              <a:lnSpc>
                <a:spcPct val="150000"/>
              </a:lnSpc>
              <a:spcAft>
                <a:spcPts val="0"/>
              </a:spcAft>
              <a:tabLst>
                <a:tab pos="1620520" algn="l"/>
              </a:tabLst>
            </a:pPr>
            <a:r>
              <a:rPr lang="en-US" altLang="zh-CN" sz="2600" b="1" kern="100" dirty="0">
                <a:latin typeface="Times New Roman"/>
                <a:cs typeface="Courier New"/>
              </a:rPr>
              <a:t>(4)</a:t>
            </a:r>
            <a:r>
              <a:rPr lang="zh-CN" altLang="zh-CN" sz="2600" b="1" kern="100" dirty="0">
                <a:latin typeface="Times New Roman"/>
                <a:cs typeface="Times New Roman"/>
              </a:rPr>
              <a:t>在</a:t>
            </a:r>
            <a:r>
              <a:rPr lang="en-US" altLang="zh-CN" sz="2600" b="1" i="1" kern="100" dirty="0">
                <a:latin typeface="Times New Roman"/>
                <a:cs typeface="Courier New"/>
              </a:rPr>
              <a:t>x</a:t>
            </a:r>
            <a:r>
              <a:rPr lang="zh-CN" altLang="zh-CN" sz="2600" b="1" kern="100" dirty="0">
                <a:latin typeface="Times New Roman"/>
                <a:cs typeface="Times New Roman"/>
              </a:rPr>
              <a:t>轴，</a:t>
            </a:r>
            <a:r>
              <a:rPr lang="en-US" altLang="zh-CN" sz="2600" b="1" i="1" kern="100" dirty="0">
                <a:latin typeface="Times New Roman"/>
                <a:cs typeface="Courier New"/>
              </a:rPr>
              <a:t>y</a:t>
            </a:r>
            <a:r>
              <a:rPr lang="zh-CN" altLang="zh-CN" sz="2600" b="1" kern="100" dirty="0">
                <a:latin typeface="Times New Roman"/>
                <a:cs typeface="Times New Roman"/>
              </a:rPr>
              <a:t>轴上的截距分别为－</a:t>
            </a:r>
            <a:r>
              <a:rPr lang="en-US" altLang="zh-CN" sz="2600" b="1" kern="100" dirty="0">
                <a:latin typeface="Times New Roman"/>
                <a:cs typeface="Courier New"/>
              </a:rPr>
              <a:t>4</a:t>
            </a:r>
            <a:r>
              <a:rPr lang="zh-CN" altLang="zh-CN" sz="2600" b="1" kern="100" dirty="0">
                <a:latin typeface="Times New Roman"/>
                <a:cs typeface="Times New Roman"/>
              </a:rPr>
              <a:t>和</a:t>
            </a:r>
            <a:r>
              <a:rPr lang="en-US" altLang="zh-CN" sz="2600" b="1" kern="100" dirty="0">
                <a:latin typeface="Times New Roman"/>
                <a:cs typeface="Courier New"/>
              </a:rPr>
              <a:t>2.</a:t>
            </a:r>
            <a:endParaRPr lang="zh-CN" altLang="zh-CN" sz="1050" kern="100" dirty="0">
              <a:effectLst/>
              <a:latin typeface="宋体"/>
              <a:cs typeface="Courier New"/>
            </a:endParaRPr>
          </a:p>
        </p:txBody>
      </p:sp>
      <p:sp>
        <p:nvSpPr>
          <p:cNvPr id="2" name="矩形 1"/>
          <p:cNvSpPr/>
          <p:nvPr/>
        </p:nvSpPr>
        <p:spPr>
          <a:xfrm>
            <a:off x="657660" y="1217930"/>
            <a:ext cx="5857694" cy="692497"/>
          </a:xfrm>
          <a:prstGeom prst="rect">
            <a:avLst/>
          </a:prstGeom>
        </p:spPr>
        <p:txBody>
          <a:bodyPr wrap="none">
            <a:spAutoFit/>
          </a:bodyPr>
          <a:lstStyle/>
          <a:p>
            <a:pPr algn="just">
              <a:lnSpc>
                <a:spcPct val="150000"/>
              </a:lnSpc>
              <a:spcAft>
                <a:spcPts val="0"/>
              </a:spcAft>
              <a:tabLst>
                <a:tab pos="1620520" algn="l"/>
              </a:tabLst>
            </a:pPr>
            <a:r>
              <a:rPr lang="zh-CN" altLang="zh-CN" sz="2600" b="1" kern="100" dirty="0">
                <a:latin typeface="Times New Roman"/>
                <a:ea typeface="宋体" pitchFamily="2" charset="-122"/>
                <a:cs typeface="Times New Roman"/>
              </a:rPr>
              <a:t>直线在</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轴上的截距分别为－</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和</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endParaRPr lang="zh-CN" altLang="zh-CN" sz="2600" kern="100" dirty="0">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751857278"/>
              </p:ext>
            </p:extLst>
          </p:nvPr>
        </p:nvGraphicFramePr>
        <p:xfrm>
          <a:off x="746125" y="2120138"/>
          <a:ext cx="9164638" cy="1036637"/>
        </p:xfrm>
        <a:graphic>
          <a:graphicData uri="http://schemas.openxmlformats.org/presentationml/2006/ole">
            <mc:AlternateContent xmlns:mc="http://schemas.openxmlformats.org/markup-compatibility/2006">
              <mc:Choice xmlns:v="urn:schemas-microsoft-com:vml" Requires="v">
                <p:oleObj spid="_x0000_s38921" name="文档" r:id="rId9" imgW="9163931" imgH="1039453" progId="Word.Document.12">
                  <p:embed/>
                </p:oleObj>
              </mc:Choice>
              <mc:Fallback>
                <p:oleObj name="文档" r:id="rId9" imgW="9163931" imgH="1039453" progId="Word.Document.12">
                  <p:embed/>
                  <p:pic>
                    <p:nvPicPr>
                      <p:cNvPr id="0" name=""/>
                      <p:cNvPicPr/>
                      <p:nvPr/>
                    </p:nvPicPr>
                    <p:blipFill>
                      <a:blip r:embed="rId10"/>
                      <a:stretch>
                        <a:fillRect/>
                      </a:stretch>
                    </p:blipFill>
                    <p:spPr>
                      <a:xfrm>
                        <a:off x="746125" y="2120138"/>
                        <a:ext cx="9164638" cy="1036637"/>
                      </a:xfrm>
                      <a:prstGeom prst="rect">
                        <a:avLst/>
                      </a:prstGeom>
                    </p:spPr>
                  </p:pic>
                </p:oleObj>
              </mc:Fallback>
            </mc:AlternateContent>
          </a:graphicData>
        </a:graphic>
      </p:graphicFrame>
      <p:sp>
        <p:nvSpPr>
          <p:cNvPr id="4" name="矩形 3"/>
          <p:cNvSpPr/>
          <p:nvPr/>
        </p:nvSpPr>
        <p:spPr>
          <a:xfrm>
            <a:off x="695325" y="3162385"/>
            <a:ext cx="2422458" cy="692497"/>
          </a:xfrm>
          <a:prstGeom prst="rect">
            <a:avLst/>
          </a:prstGeom>
        </p:spPr>
        <p:txBody>
          <a:bodyPr wrap="none">
            <a:spAutoFit/>
          </a:bodyPr>
          <a:lstStyle/>
          <a:p>
            <a:pPr algn="just">
              <a:lnSpc>
                <a:spcPct val="150000"/>
              </a:lnSpc>
              <a:spcAft>
                <a:spcPts val="0"/>
              </a:spcAft>
              <a:tabLst>
                <a:tab pos="1620520" algn="l"/>
              </a:tabLst>
            </a:pPr>
            <a:r>
              <a:rPr lang="zh-CN" altLang="zh-CN" sz="2600" b="1" kern="100" dirty="0">
                <a:latin typeface="Times New Roman"/>
                <a:ea typeface="宋体" pitchFamily="2" charset="-122"/>
                <a:cs typeface="Times New Roman"/>
              </a:rPr>
              <a:t>即</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2600" kern="100" dirty="0">
              <a:effectLst/>
              <a:latin typeface="宋体"/>
              <a:cs typeface="Courier New"/>
            </a:endParaRPr>
          </a:p>
        </p:txBody>
      </p:sp>
    </p:spTree>
    <p:extLst>
      <p:ext uri="{BB962C8B-B14F-4D97-AF65-F5344CB8AC3E}">
        <p14:creationId xmlns:p14="http://schemas.microsoft.com/office/powerpoint/2010/main" val="692795924"/>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56202" y="1484757"/>
            <a:ext cx="11297729" cy="4536567"/>
            <a:chOff x="364998" y="1916811"/>
            <a:chExt cx="11297729" cy="4536567"/>
          </a:xfrm>
        </p:grpSpPr>
        <p:sp>
          <p:nvSpPr>
            <p:cNvPr id="27" name="圆角矩形 26"/>
            <p:cNvSpPr/>
            <p:nvPr>
              <p:custDataLst>
                <p:tags r:id="rId3"/>
              </p:custDataLst>
            </p:nvPr>
          </p:nvSpPr>
          <p:spPr>
            <a:xfrm>
              <a:off x="364998" y="2029841"/>
              <a:ext cx="11297729" cy="4423537"/>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29" name="矩形 28"/>
            <p:cNvSpPr/>
            <p:nvPr>
              <p:custDataLst>
                <p:tags r:id="rId4"/>
              </p:custDataLst>
            </p:nvPr>
          </p:nvSpPr>
          <p:spPr>
            <a:xfrm>
              <a:off x="841249" y="1916811"/>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33" name="图片 32"/>
            <p:cNvPicPr>
              <a:picLocks noChangeAspect="1"/>
            </p:cNvPicPr>
            <p:nvPr>
              <p:custDataLst>
                <p:tags r:id="rId5"/>
              </p:custDataLst>
            </p:nvPr>
          </p:nvPicPr>
          <p:blipFill>
            <a:blip r:embed="rId7"/>
            <a:stretch>
              <a:fillRect/>
            </a:stretch>
          </p:blipFill>
          <p:spPr>
            <a:xfrm>
              <a:off x="959359" y="1916811"/>
              <a:ext cx="224790" cy="202565"/>
            </a:xfrm>
            <a:prstGeom prst="rect">
              <a:avLst/>
            </a:prstGeom>
          </p:spPr>
        </p:pic>
      </p:grpSp>
      <p:sp>
        <p:nvSpPr>
          <p:cNvPr id="17" name="矩形 16"/>
          <p:cNvSpPr/>
          <p:nvPr>
            <p:custDataLst>
              <p:tags r:id="rId2"/>
            </p:custDataLst>
          </p:nvPr>
        </p:nvSpPr>
        <p:spPr>
          <a:xfrm>
            <a:off x="160348" y="137795"/>
            <a:ext cx="11641381" cy="1292662"/>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dirty="0" smtClean="0">
                <a:latin typeface="Times New Roman"/>
                <a:cs typeface="Courier New"/>
              </a:rPr>
              <a:t>10.</a:t>
            </a:r>
            <a:r>
              <a:rPr lang="zh-CN" altLang="zh-CN" sz="2600" b="1" kern="100" dirty="0">
                <a:latin typeface="Times New Roman"/>
                <a:cs typeface="Times New Roman"/>
              </a:rPr>
              <a:t>已知直线</a:t>
            </a:r>
            <a:r>
              <a:rPr lang="en-US" altLang="zh-CN" sz="2600" b="1" i="1" kern="100" dirty="0">
                <a:latin typeface="Times New Roman"/>
                <a:cs typeface="Courier New"/>
              </a:rPr>
              <a:t>l</a:t>
            </a:r>
            <a:r>
              <a:rPr lang="zh-CN" altLang="zh-CN" sz="2600" b="1" kern="100" dirty="0">
                <a:latin typeface="Times New Roman"/>
                <a:cs typeface="Times New Roman"/>
              </a:rPr>
              <a:t>经过点</a:t>
            </a:r>
            <a:r>
              <a:rPr lang="en-US" altLang="zh-CN" sz="2600" b="1" i="1" kern="100" dirty="0">
                <a:latin typeface="Times New Roman"/>
                <a:cs typeface="Courier New"/>
              </a:rPr>
              <a:t>A</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5</a:t>
            </a:r>
            <a:r>
              <a:rPr lang="zh-CN" altLang="zh-CN" sz="2600" b="1" kern="100" dirty="0">
                <a:latin typeface="Times New Roman"/>
                <a:cs typeface="Times New Roman"/>
              </a:rPr>
              <a:t>，</a:t>
            </a:r>
            <a:r>
              <a:rPr lang="en-US" altLang="zh-CN" sz="2600" b="1" kern="100" dirty="0">
                <a:latin typeface="Times New Roman"/>
                <a:cs typeface="Courier New"/>
              </a:rPr>
              <a:t>6)</a:t>
            </a:r>
            <a:r>
              <a:rPr lang="zh-CN" altLang="zh-CN" sz="2600" b="1" kern="100" dirty="0">
                <a:latin typeface="Times New Roman"/>
                <a:cs typeface="Times New Roman"/>
              </a:rPr>
              <a:t>和点</a:t>
            </a:r>
            <a:r>
              <a:rPr lang="en-US" altLang="zh-CN" sz="2600" b="1" i="1" kern="100" dirty="0">
                <a:latin typeface="Times New Roman"/>
                <a:cs typeface="Courier New"/>
              </a:rPr>
              <a:t>B</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4</a:t>
            </a:r>
            <a:r>
              <a:rPr lang="zh-CN" altLang="zh-CN" sz="2600" b="1" kern="100" dirty="0">
                <a:latin typeface="Times New Roman"/>
                <a:cs typeface="Times New Roman"/>
              </a:rPr>
              <a:t>，</a:t>
            </a:r>
            <a:r>
              <a:rPr lang="en-US" altLang="zh-CN" sz="2600" b="1" kern="100" dirty="0">
                <a:latin typeface="Times New Roman"/>
                <a:cs typeface="Courier New"/>
              </a:rPr>
              <a:t>8)</a:t>
            </a:r>
            <a:r>
              <a:rPr lang="zh-CN" altLang="zh-CN" sz="2600" b="1" kern="100" dirty="0">
                <a:latin typeface="Times New Roman"/>
                <a:cs typeface="Times New Roman"/>
              </a:rPr>
              <a:t>，求直线</a:t>
            </a:r>
            <a:r>
              <a:rPr lang="en-US" altLang="zh-CN" sz="2600" b="1" i="1" kern="100" dirty="0">
                <a:latin typeface="Times New Roman"/>
                <a:cs typeface="Courier New"/>
              </a:rPr>
              <a:t>l</a:t>
            </a:r>
            <a:r>
              <a:rPr lang="zh-CN" altLang="zh-CN" sz="2600" b="1" kern="100" dirty="0">
                <a:latin typeface="Times New Roman"/>
                <a:cs typeface="Times New Roman"/>
              </a:rPr>
              <a:t>的一般式方程和截距式方程，并画出图象</a:t>
            </a:r>
            <a:r>
              <a:rPr lang="en-US" altLang="zh-CN" sz="2600" b="1" kern="100" dirty="0">
                <a:latin typeface="Times New Roman"/>
                <a:cs typeface="Courier New"/>
              </a:rPr>
              <a:t>.</a:t>
            </a:r>
            <a:endParaRPr lang="zh-CN" altLang="zh-CN" sz="1050" kern="100" dirty="0">
              <a:effectLst/>
              <a:latin typeface="宋体"/>
              <a:cs typeface="Courier New"/>
            </a:endParaRPr>
          </a:p>
        </p:txBody>
      </p:sp>
      <p:sp>
        <p:nvSpPr>
          <p:cNvPr id="18" name="矩形 17"/>
          <p:cNvSpPr/>
          <p:nvPr/>
        </p:nvSpPr>
        <p:spPr>
          <a:xfrm>
            <a:off x="630949" y="1776984"/>
            <a:ext cx="11310607" cy="492443"/>
          </a:xfrm>
          <a:prstGeom prst="rect">
            <a:avLst/>
          </a:prstGeom>
        </p:spPr>
        <p:txBody>
          <a:bodyPr>
            <a:spAutoFit/>
          </a:bodyPr>
          <a:lstStyle/>
          <a:p>
            <a:pPr algn="just">
              <a:spcAft>
                <a:spcPts val="0"/>
              </a:spcAft>
              <a:tabLst>
                <a:tab pos="2430780" algn="l"/>
              </a:tabLst>
            </a:pPr>
            <a:r>
              <a:rPr lang="en-US" altLang="zh-CN" sz="2600" b="1" kern="100" dirty="0">
                <a:latin typeface="宋体"/>
                <a:ea typeface="宋体" pitchFamily="2" charset="-122"/>
                <a:cs typeface="Times New Roman"/>
              </a:rPr>
              <a:t>∵</a:t>
            </a:r>
            <a:r>
              <a:rPr lang="zh-CN" altLang="zh-CN" sz="2600" b="1" kern="100" dirty="0">
                <a:latin typeface="Times New Roman"/>
                <a:ea typeface="宋体" pitchFamily="2" charset="-122"/>
                <a:cs typeface="Times New Roman"/>
              </a:rPr>
              <a:t>直线</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过</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6)</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B</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8)</a:t>
            </a:r>
            <a:r>
              <a:rPr lang="zh-CN" altLang="zh-CN" sz="2600" b="1" kern="100" dirty="0">
                <a:latin typeface="Times New Roman"/>
                <a:ea typeface="宋体" pitchFamily="2" charset="-122"/>
                <a:cs typeface="Times New Roman"/>
              </a:rPr>
              <a:t>两点，</a:t>
            </a:r>
            <a:endParaRPr lang="zh-CN" altLang="zh-CN" sz="1050" kern="100" dirty="0">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626538890"/>
              </p:ext>
            </p:extLst>
          </p:nvPr>
        </p:nvGraphicFramePr>
        <p:xfrm>
          <a:off x="727456" y="2146046"/>
          <a:ext cx="11480800" cy="990600"/>
        </p:xfrm>
        <a:graphic>
          <a:graphicData uri="http://schemas.openxmlformats.org/presentationml/2006/ole">
            <mc:AlternateContent xmlns:mc="http://schemas.openxmlformats.org/markup-compatibility/2006">
              <mc:Choice xmlns:v="urn:schemas-microsoft-com:vml" Requires="v">
                <p:oleObj spid="_x0000_s39980" name="Document" r:id="rId9" imgW="11497045" imgH="989162" progId="Word.Document.8">
                  <p:embed/>
                </p:oleObj>
              </mc:Choice>
              <mc:Fallback>
                <p:oleObj name="Document" r:id="rId9" imgW="11497045" imgH="989162" progId="Word.Document.8">
                  <p:embed/>
                  <p:pic>
                    <p:nvPicPr>
                      <p:cNvPr id="0" name=""/>
                      <p:cNvPicPr/>
                      <p:nvPr/>
                    </p:nvPicPr>
                    <p:blipFill>
                      <a:blip r:embed="rId10"/>
                      <a:stretch>
                        <a:fillRect/>
                      </a:stretch>
                    </p:blipFill>
                    <p:spPr>
                      <a:xfrm>
                        <a:off x="727456" y="2146046"/>
                        <a:ext cx="11480800" cy="9906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559895028"/>
              </p:ext>
            </p:extLst>
          </p:nvPr>
        </p:nvGraphicFramePr>
        <p:xfrm>
          <a:off x="720725" y="2946146"/>
          <a:ext cx="11480800" cy="584200"/>
        </p:xfrm>
        <a:graphic>
          <a:graphicData uri="http://schemas.openxmlformats.org/presentationml/2006/ole">
            <mc:AlternateContent xmlns:mc="http://schemas.openxmlformats.org/markup-compatibility/2006">
              <mc:Choice xmlns:v="urn:schemas-microsoft-com:vml" Requires="v">
                <p:oleObj spid="_x0000_s39981" name="Document" r:id="rId12" imgW="11497045" imgH="593425" progId="Word.Document.8">
                  <p:embed/>
                </p:oleObj>
              </mc:Choice>
              <mc:Fallback>
                <p:oleObj name="Document" r:id="rId12" imgW="11497045" imgH="593425" progId="Word.Document.8">
                  <p:embed/>
                  <p:pic>
                    <p:nvPicPr>
                      <p:cNvPr id="0" name=""/>
                      <p:cNvPicPr/>
                      <p:nvPr/>
                    </p:nvPicPr>
                    <p:blipFill>
                      <a:blip r:embed="rId13"/>
                      <a:stretch>
                        <a:fillRect/>
                      </a:stretch>
                    </p:blipFill>
                    <p:spPr>
                      <a:xfrm>
                        <a:off x="720725" y="2946146"/>
                        <a:ext cx="11480800" cy="5842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723107281"/>
              </p:ext>
            </p:extLst>
          </p:nvPr>
        </p:nvGraphicFramePr>
        <p:xfrm>
          <a:off x="765556" y="3251200"/>
          <a:ext cx="11480800" cy="990600"/>
        </p:xfrm>
        <a:graphic>
          <a:graphicData uri="http://schemas.openxmlformats.org/presentationml/2006/ole">
            <mc:AlternateContent xmlns:mc="http://schemas.openxmlformats.org/markup-compatibility/2006">
              <mc:Choice xmlns:v="urn:schemas-microsoft-com:vml" Requires="v">
                <p:oleObj spid="_x0000_s39982" name="Document" r:id="rId15" imgW="11497045" imgH="989162" progId="Word.Document.8">
                  <p:embed/>
                </p:oleObj>
              </mc:Choice>
              <mc:Fallback>
                <p:oleObj name="Document" r:id="rId15" imgW="11497045" imgH="989162" progId="Word.Document.8">
                  <p:embed/>
                  <p:pic>
                    <p:nvPicPr>
                      <p:cNvPr id="0" name=""/>
                      <p:cNvPicPr/>
                      <p:nvPr/>
                    </p:nvPicPr>
                    <p:blipFill>
                      <a:blip r:embed="rId16"/>
                      <a:stretch>
                        <a:fillRect/>
                      </a:stretch>
                    </p:blipFill>
                    <p:spPr>
                      <a:xfrm>
                        <a:off x="765556" y="3251200"/>
                        <a:ext cx="11480800" cy="9906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3633323588"/>
              </p:ext>
            </p:extLst>
          </p:nvPr>
        </p:nvGraphicFramePr>
        <p:xfrm>
          <a:off x="765556" y="4026281"/>
          <a:ext cx="11480800" cy="584200"/>
        </p:xfrm>
        <a:graphic>
          <a:graphicData uri="http://schemas.openxmlformats.org/presentationml/2006/ole">
            <mc:AlternateContent xmlns:mc="http://schemas.openxmlformats.org/markup-compatibility/2006">
              <mc:Choice xmlns:v="urn:schemas-microsoft-com:vml" Requires="v">
                <p:oleObj spid="_x0000_s39983"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765556" y="4026281"/>
                        <a:ext cx="11480800" cy="5842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1864755781"/>
              </p:ext>
            </p:extLst>
          </p:nvPr>
        </p:nvGraphicFramePr>
        <p:xfrm>
          <a:off x="762000" y="4406900"/>
          <a:ext cx="11328400" cy="965200"/>
        </p:xfrm>
        <a:graphic>
          <a:graphicData uri="http://schemas.openxmlformats.org/presentationml/2006/ole">
            <mc:AlternateContent xmlns:mc="http://schemas.openxmlformats.org/markup-compatibility/2006">
              <mc:Choice xmlns:v="urn:schemas-microsoft-com:vml" Requires="v">
                <p:oleObj spid="_x0000_s39984" name="Document" r:id="rId21" imgW="11497045" imgH="989162" progId="Word.Document.8">
                  <p:embed/>
                </p:oleObj>
              </mc:Choice>
              <mc:Fallback>
                <p:oleObj name="Document" r:id="rId21" imgW="11497045" imgH="989162" progId="Word.Document.8">
                  <p:embed/>
                  <p:pic>
                    <p:nvPicPr>
                      <p:cNvPr id="0" name=""/>
                      <p:cNvPicPr/>
                      <p:nvPr/>
                    </p:nvPicPr>
                    <p:blipFill>
                      <a:blip r:embed="rId22"/>
                      <a:stretch>
                        <a:fillRect/>
                      </a:stretch>
                    </p:blipFill>
                    <p:spPr>
                      <a:xfrm>
                        <a:off x="762000" y="4406900"/>
                        <a:ext cx="11328400" cy="965200"/>
                      </a:xfrm>
                      <a:prstGeom prst="rect">
                        <a:avLst/>
                      </a:prstGeom>
                    </p:spPr>
                  </p:pic>
                </p:oleObj>
              </mc:Fallback>
            </mc:AlternateContent>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val="3914201784"/>
              </p:ext>
            </p:extLst>
          </p:nvPr>
        </p:nvGraphicFramePr>
        <p:xfrm>
          <a:off x="740156" y="5220716"/>
          <a:ext cx="11480800" cy="584200"/>
        </p:xfrm>
        <a:graphic>
          <a:graphicData uri="http://schemas.openxmlformats.org/presentationml/2006/ole">
            <mc:AlternateContent xmlns:mc="http://schemas.openxmlformats.org/markup-compatibility/2006">
              <mc:Choice xmlns:v="urn:schemas-microsoft-com:vml" Requires="v">
                <p:oleObj spid="_x0000_s39985" name="Document" r:id="rId24" imgW="11497045" imgH="593425" progId="Word.Document.8">
                  <p:embed/>
                </p:oleObj>
              </mc:Choice>
              <mc:Fallback>
                <p:oleObj name="Document" r:id="rId24" imgW="11497045" imgH="593425" progId="Word.Document.8">
                  <p:embed/>
                  <p:pic>
                    <p:nvPicPr>
                      <p:cNvPr id="0" name=""/>
                      <p:cNvPicPr/>
                      <p:nvPr/>
                    </p:nvPicPr>
                    <p:blipFill>
                      <a:blip r:embed="rId25"/>
                      <a:stretch>
                        <a:fillRect/>
                      </a:stretch>
                    </p:blipFill>
                    <p:spPr>
                      <a:xfrm>
                        <a:off x="740156" y="5220716"/>
                        <a:ext cx="11480800" cy="584200"/>
                      </a:xfrm>
                      <a:prstGeom prst="rect">
                        <a:avLst/>
                      </a:prstGeom>
                    </p:spPr>
                  </p:pic>
                </p:oleObj>
              </mc:Fallback>
            </mc:AlternateContent>
          </a:graphicData>
        </a:graphic>
      </p:graphicFrame>
      <p:pic>
        <p:nvPicPr>
          <p:cNvPr id="23554" name="Picture 2" descr="B58"/>
          <p:cNvPicPr>
            <a:picLocks noChangeAspect="1" noChangeArrowheads="1"/>
          </p:cNvPicPr>
          <p:nvPr/>
        </p:nvPicPr>
        <p:blipFill>
          <a:blip r:embed="rId26" cstate="print">
            <a:extLst>
              <a:ext uri="{28A0092B-C50C-407E-A947-70E740481C1C}">
                <a14:useLocalDpi xmlns:a14="http://schemas.microsoft.com/office/drawing/2010/main" val="0"/>
              </a:ext>
            </a:extLst>
          </a:blip>
          <a:srcRect/>
          <a:stretch>
            <a:fillRect/>
          </a:stretch>
        </p:blipFill>
        <p:spPr bwMode="auto">
          <a:xfrm>
            <a:off x="8942201" y="2899565"/>
            <a:ext cx="2122420" cy="2253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6860015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linds(horizontal)">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linds(horizontal)">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blinds(horizontal)">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blinds(horizontal)">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blinds(horizontal)">
                                      <p:cBhvr>
                                        <p:cTn id="35" dur="500"/>
                                        <p:tgtEl>
                                          <p:spTgt spid="8"/>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9"/>
                                        </p:tgtEl>
                                        <p:attrNameLst>
                                          <p:attrName>style.visibility</p:attrName>
                                        </p:attrNameLst>
                                      </p:cBhvr>
                                      <p:to>
                                        <p:strVal val="visible"/>
                                      </p:to>
                                    </p:set>
                                    <p:animEffect transition="in" filter="blinds(horizontal)">
                                      <p:cBhvr>
                                        <p:cTn id="40" dur="500"/>
                                        <p:tgtEl>
                                          <p:spTgt spid="9"/>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23554"/>
                                        </p:tgtEl>
                                        <p:attrNameLst>
                                          <p:attrName>style.visibility</p:attrName>
                                        </p:attrNameLst>
                                      </p:cBhvr>
                                      <p:to>
                                        <p:strVal val="visible"/>
                                      </p:to>
                                    </p:set>
                                    <p:animEffect transition="in" filter="blinds(horizontal)">
                                      <p:cBhvr>
                                        <p:cTn id="45" dur="500"/>
                                        <p:tgtEl>
                                          <p:spTgt spid="235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2"/>
            </p:custDataLst>
          </p:nvPr>
        </p:nvSpPr>
        <p:spPr>
          <a:xfrm>
            <a:off x="453898" y="1205230"/>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sp>
        <p:nvSpPr>
          <p:cNvPr id="30" name="矩形 29"/>
          <p:cNvSpPr/>
          <p:nvPr>
            <p:custDataLst>
              <p:tags r:id="rId3"/>
            </p:custDataLst>
          </p:nvPr>
        </p:nvSpPr>
        <p:spPr>
          <a:xfrm>
            <a:off x="267903" y="788987"/>
            <a:ext cx="11757795" cy="492443"/>
          </a:xfrm>
          <a:prstGeom prst="rect">
            <a:avLst/>
          </a:prstGeom>
        </p:spPr>
        <p:txBody>
          <a:bodyPr wrap="square">
            <a:spAutoFit/>
          </a:bodyPr>
          <a:lstStyle/>
          <a:p>
            <a:pPr algn="just">
              <a:spcAft>
                <a:spcPts val="0"/>
              </a:spcAft>
              <a:tabLst>
                <a:tab pos="2430780" algn="l"/>
              </a:tabLst>
            </a:pPr>
            <a:r>
              <a:rPr lang="en-US" altLang="zh-CN" sz="2600" b="1" kern="100">
                <a:latin typeface="Times New Roman"/>
                <a:cs typeface="Courier New"/>
              </a:rPr>
              <a:t>11.</a:t>
            </a:r>
            <a:r>
              <a:rPr lang="zh-CN" altLang="zh-CN" sz="2600" b="1" kern="100" dirty="0">
                <a:latin typeface="Times New Roman"/>
                <a:cs typeface="Times New Roman"/>
              </a:rPr>
              <a:t>若直线</a:t>
            </a:r>
            <a:r>
              <a:rPr lang="en-US" altLang="zh-CN" sz="2600" b="1" i="1" kern="100" dirty="0">
                <a:latin typeface="Times New Roman"/>
                <a:cs typeface="Courier New"/>
              </a:rPr>
              <a:t>Ax</a:t>
            </a:r>
            <a:r>
              <a:rPr lang="zh-CN" altLang="zh-CN" sz="2600" b="1" kern="100" dirty="0">
                <a:latin typeface="Times New Roman"/>
                <a:cs typeface="Times New Roman"/>
              </a:rPr>
              <a:t>＋</a:t>
            </a:r>
            <a:r>
              <a:rPr lang="en-US" altLang="zh-CN" sz="2600" b="1" i="1" kern="100" dirty="0">
                <a:latin typeface="Times New Roman"/>
                <a:cs typeface="Courier New"/>
              </a:rPr>
              <a:t>By</a:t>
            </a:r>
            <a:r>
              <a:rPr lang="zh-CN" altLang="zh-CN" sz="2600" b="1" kern="100" dirty="0">
                <a:latin typeface="Times New Roman"/>
                <a:cs typeface="Times New Roman"/>
              </a:rPr>
              <a:t>＋</a:t>
            </a:r>
            <a:r>
              <a:rPr lang="en-US" altLang="zh-CN" sz="2600" b="1" i="1" kern="100" dirty="0">
                <a:latin typeface="Times New Roman"/>
                <a:cs typeface="Courier New"/>
              </a:rPr>
              <a:t>C</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通过第二、三、四象限，则系数</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i="1" kern="100" dirty="0">
                <a:latin typeface="Times New Roman"/>
                <a:cs typeface="Courier New"/>
              </a:rPr>
              <a:t>B</a:t>
            </a:r>
            <a:r>
              <a:rPr lang="zh-CN" altLang="zh-CN" sz="2600" b="1" kern="100" dirty="0">
                <a:latin typeface="Times New Roman"/>
                <a:cs typeface="Times New Roman"/>
              </a:rPr>
              <a:t>，</a:t>
            </a:r>
            <a:r>
              <a:rPr lang="en-US" altLang="zh-CN" sz="2600" b="1" i="1" kern="100" dirty="0">
                <a:latin typeface="Times New Roman"/>
                <a:cs typeface="Courier New"/>
              </a:rPr>
              <a:t>C</a:t>
            </a:r>
            <a:r>
              <a:rPr lang="zh-CN" altLang="zh-CN" sz="2600" b="1" kern="100" dirty="0">
                <a:latin typeface="Times New Roman"/>
                <a:cs typeface="Times New Roman"/>
              </a:rPr>
              <a:t>需满足条件</a:t>
            </a:r>
            <a:endParaRPr lang="zh-CN" altLang="zh-CN" sz="1050" kern="100" dirty="0">
              <a:effectLst/>
              <a:latin typeface="宋体"/>
              <a:cs typeface="Courier New"/>
            </a:endParaRPr>
          </a:p>
        </p:txBody>
      </p:sp>
      <p:grpSp>
        <p:nvGrpSpPr>
          <p:cNvPr id="18" name="组合 17"/>
          <p:cNvGrpSpPr/>
          <p:nvPr/>
        </p:nvGrpSpPr>
        <p:grpSpPr>
          <a:xfrm>
            <a:off x="580834" y="2564892"/>
            <a:ext cx="11373168" cy="3024379"/>
            <a:chOff x="274955" y="2526919"/>
            <a:chExt cx="11373168" cy="3024379"/>
          </a:xfrm>
        </p:grpSpPr>
        <p:sp>
          <p:nvSpPr>
            <p:cNvPr id="19" name="圆角矩形 18"/>
            <p:cNvSpPr/>
            <p:nvPr>
              <p:custDataLst>
                <p:tags r:id="rId5"/>
              </p:custDataLst>
            </p:nvPr>
          </p:nvSpPr>
          <p:spPr>
            <a:xfrm>
              <a:off x="274955" y="2639950"/>
              <a:ext cx="11373168" cy="2911348"/>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20" name="组合 19"/>
            <p:cNvGrpSpPr/>
            <p:nvPr/>
          </p:nvGrpSpPr>
          <p:grpSpPr>
            <a:xfrm>
              <a:off x="708025" y="2526919"/>
              <a:ext cx="620395" cy="215900"/>
              <a:chOff x="708025" y="2526919"/>
              <a:chExt cx="620395" cy="215900"/>
            </a:xfrm>
          </p:grpSpPr>
          <p:sp>
            <p:nvSpPr>
              <p:cNvPr id="21" name="矩形 20"/>
              <p:cNvSpPr/>
              <p:nvPr>
                <p:custDataLst>
                  <p:tags r:id="rId6"/>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2" name="图片 21"/>
              <p:cNvPicPr>
                <a:picLocks noChangeAspect="1"/>
              </p:cNvPicPr>
              <p:nvPr>
                <p:custDataLst>
                  <p:tags r:id="rId7"/>
                </p:custDataLst>
              </p:nvPr>
            </p:nvPicPr>
            <p:blipFill>
              <a:blip r:embed="rId9"/>
              <a:stretch>
                <a:fillRect/>
              </a:stretch>
            </p:blipFill>
            <p:spPr>
              <a:xfrm>
                <a:off x="822960" y="2526919"/>
                <a:ext cx="433070" cy="201930"/>
              </a:xfrm>
              <a:prstGeom prst="rect">
                <a:avLst/>
              </a:prstGeom>
            </p:spPr>
          </p:pic>
        </p:grpSp>
      </p:grpSp>
      <p:sp>
        <p:nvSpPr>
          <p:cNvPr id="23" name="矩形 22"/>
          <p:cNvSpPr/>
          <p:nvPr/>
        </p:nvSpPr>
        <p:spPr>
          <a:xfrm>
            <a:off x="656222" y="2838103"/>
            <a:ext cx="11310607"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由已知可推出</a:t>
            </a:r>
            <a:r>
              <a:rPr lang="en-US" altLang="zh-CN" sz="2600" b="1" i="1" kern="100" dirty="0">
                <a:latin typeface="Times New Roman"/>
                <a:ea typeface="宋体" pitchFamily="2" charset="-122"/>
              </a:rPr>
              <a:t>B</a:t>
            </a:r>
            <a:r>
              <a:rPr lang="en-US" altLang="zh-CN" sz="2600" b="1" kern="100" dirty="0">
                <a:latin typeface="宋体"/>
                <a:ea typeface="宋体" pitchFamily="2" charset="-122"/>
                <a:cs typeface="Times New Roman"/>
              </a:rPr>
              <a:t>≠</a:t>
            </a:r>
            <a:r>
              <a:rPr lang="en-US" altLang="zh-CN" sz="2600" b="1" kern="100" dirty="0">
                <a:latin typeface="Times New Roman"/>
                <a:ea typeface="宋体" pitchFamily="2" charset="-122"/>
              </a:rPr>
              <a:t>0</a:t>
            </a:r>
            <a:r>
              <a:rPr lang="zh-CN" altLang="zh-CN" sz="2600" b="1" kern="100" dirty="0">
                <a:latin typeface="Times New Roman"/>
                <a:ea typeface="宋体" pitchFamily="2" charset="-122"/>
                <a:cs typeface="Times New Roman"/>
              </a:rPr>
              <a:t>，</a:t>
            </a:r>
            <a:endParaRPr lang="zh-CN" altLang="zh-CN" sz="1050" kern="100" dirty="0">
              <a:effectLst/>
              <a:latin typeface="宋体" panose="02010600030101010101" pitchFamily="2" charset="-122"/>
              <a:cs typeface="Courier New" panose="02070309020205020404"/>
            </a:endParaRPr>
          </a:p>
        </p:txBody>
      </p:sp>
      <p:sp>
        <p:nvSpPr>
          <p:cNvPr id="10" name="矩形 9"/>
          <p:cNvSpPr/>
          <p:nvPr>
            <p:custDataLst>
              <p:tags r:id="rId4"/>
            </p:custDataLst>
          </p:nvPr>
        </p:nvSpPr>
        <p:spPr>
          <a:xfrm>
            <a:off x="593200" y="1240413"/>
            <a:ext cx="11412000" cy="1292662"/>
          </a:xfrm>
          <a:prstGeom prst="rect">
            <a:avLst/>
          </a:prstGeom>
        </p:spPr>
        <p:txBody>
          <a:bodyPr wrap="square">
            <a:spAutoFit/>
          </a:bodyPr>
          <a:lstStyle/>
          <a:p>
            <a:pPr algn="just">
              <a:lnSpc>
                <a:spcPct val="150000"/>
              </a:lnSpc>
              <a:spcAft>
                <a:spcPts val="0"/>
              </a:spcAft>
              <a:tabLst>
                <a:tab pos="2430780" algn="l"/>
              </a:tabLst>
            </a:pPr>
            <a:r>
              <a:rPr lang="en-US" altLang="zh-CN" sz="2600" b="1" kern="100" dirty="0">
                <a:latin typeface="Times New Roman" pitchFamily="18" charset="0"/>
                <a:cs typeface="Courier New"/>
              </a:rPr>
              <a:t>A.</a:t>
            </a:r>
            <a:r>
              <a:rPr lang="en-US" altLang="zh-CN" sz="2600" b="1" i="1" kern="100" dirty="0">
                <a:latin typeface="Times New Roman" pitchFamily="18" charset="0"/>
                <a:cs typeface="Courier New"/>
              </a:rPr>
              <a:t>A</a:t>
            </a:r>
            <a:r>
              <a:rPr lang="zh-CN" altLang="zh-CN" sz="2600" b="1" kern="100" dirty="0">
                <a:latin typeface="Times New Roman" pitchFamily="18" charset="0"/>
                <a:cs typeface="Times New Roman"/>
              </a:rPr>
              <a:t>，</a:t>
            </a:r>
            <a:r>
              <a:rPr lang="en-US" altLang="zh-CN" sz="2600" b="1" i="1" kern="100" dirty="0">
                <a:latin typeface="Times New Roman" pitchFamily="18" charset="0"/>
                <a:cs typeface="Courier New"/>
              </a:rPr>
              <a:t>B</a:t>
            </a:r>
            <a:r>
              <a:rPr lang="zh-CN" altLang="zh-CN" sz="2600" b="1" kern="100" dirty="0">
                <a:latin typeface="Times New Roman" pitchFamily="18" charset="0"/>
                <a:cs typeface="Times New Roman"/>
              </a:rPr>
              <a:t>，</a:t>
            </a:r>
            <a:r>
              <a:rPr lang="en-US" altLang="zh-CN" sz="2600" b="1" i="1" kern="100" dirty="0">
                <a:latin typeface="Times New Roman" pitchFamily="18" charset="0"/>
                <a:cs typeface="Courier New"/>
              </a:rPr>
              <a:t>C</a:t>
            </a:r>
            <a:r>
              <a:rPr lang="zh-CN" altLang="zh-CN" sz="2600" b="1" kern="100" dirty="0">
                <a:latin typeface="Times New Roman" pitchFamily="18" charset="0"/>
                <a:cs typeface="Times New Roman"/>
              </a:rPr>
              <a:t>同号</a:t>
            </a:r>
            <a:r>
              <a:rPr lang="zh-CN" altLang="zh-CN" sz="2600" b="1" kern="100" dirty="0">
                <a:latin typeface="Times New Roman" pitchFamily="18" charset="0"/>
                <a:ea typeface="Times New Roman"/>
                <a:cs typeface="Courier New"/>
              </a:rPr>
              <a:t> </a:t>
            </a:r>
            <a:r>
              <a:rPr lang="en-US" altLang="zh-CN" sz="2600" b="1" kern="100" dirty="0">
                <a:latin typeface="Times New Roman" pitchFamily="18" charset="0"/>
                <a:ea typeface="Times New Roman"/>
                <a:cs typeface="Courier New"/>
              </a:rPr>
              <a:t>	</a:t>
            </a:r>
            <a:r>
              <a:rPr lang="en-US" altLang="zh-CN" sz="2600" b="1" kern="100" dirty="0" smtClean="0">
                <a:latin typeface="Times New Roman" pitchFamily="18" charset="0"/>
                <a:ea typeface="Times New Roman"/>
                <a:cs typeface="Courier New"/>
              </a:rPr>
              <a:t>		B.</a:t>
            </a:r>
            <a:r>
              <a:rPr lang="en-US" altLang="zh-CN" sz="2600" b="1" i="1" kern="100" dirty="0" smtClean="0">
                <a:latin typeface="Times New Roman" pitchFamily="18" charset="0"/>
                <a:ea typeface="Times New Roman"/>
                <a:cs typeface="Courier New"/>
              </a:rPr>
              <a:t>AC</a:t>
            </a:r>
            <a:r>
              <a:rPr lang="en-US" altLang="zh-CN" sz="2600" b="1" kern="100" dirty="0" smtClean="0">
                <a:latin typeface="Times New Roman" pitchFamily="18" charset="0"/>
                <a:ea typeface="Times New Roman"/>
                <a:cs typeface="Courier New"/>
              </a:rPr>
              <a:t>&lt;0</a:t>
            </a:r>
            <a:r>
              <a:rPr lang="zh-CN" altLang="zh-CN" sz="2600" b="1" kern="100" dirty="0">
                <a:latin typeface="Times New Roman" pitchFamily="18" charset="0"/>
                <a:cs typeface="Times New Roman"/>
              </a:rPr>
              <a:t>，</a:t>
            </a:r>
            <a:r>
              <a:rPr lang="en-US" altLang="zh-CN" sz="2600" b="1" i="1" kern="100" dirty="0">
                <a:latin typeface="Times New Roman" pitchFamily="18" charset="0"/>
                <a:cs typeface="Courier New"/>
              </a:rPr>
              <a:t>BC</a:t>
            </a:r>
            <a:r>
              <a:rPr lang="en-US" altLang="zh-CN" sz="2600" b="1" kern="100" dirty="0">
                <a:latin typeface="Times New Roman" pitchFamily="18" charset="0"/>
                <a:cs typeface="Courier New"/>
              </a:rPr>
              <a:t>&lt;0</a:t>
            </a:r>
            <a:endParaRPr lang="zh-CN" altLang="zh-CN" sz="1050" kern="100" dirty="0">
              <a:latin typeface="Times New Roman" pitchFamily="18" charset="0"/>
              <a:cs typeface="Courier New"/>
            </a:endParaRPr>
          </a:p>
          <a:p>
            <a:pPr algn="just">
              <a:lnSpc>
                <a:spcPct val="150000"/>
              </a:lnSpc>
              <a:spcAft>
                <a:spcPts val="0"/>
              </a:spcAft>
              <a:tabLst>
                <a:tab pos="2430780" algn="l"/>
              </a:tabLst>
            </a:pPr>
            <a:r>
              <a:rPr lang="en-US" altLang="zh-CN" sz="2600" b="1" kern="100" dirty="0">
                <a:latin typeface="Times New Roman" pitchFamily="18" charset="0"/>
                <a:cs typeface="Courier New"/>
              </a:rPr>
              <a:t>C.</a:t>
            </a:r>
            <a:r>
              <a:rPr lang="en-US" altLang="zh-CN" sz="2600" b="1" i="1" kern="100" dirty="0">
                <a:latin typeface="Times New Roman" pitchFamily="18" charset="0"/>
                <a:cs typeface="Courier New"/>
              </a:rPr>
              <a:t>C</a:t>
            </a:r>
            <a:r>
              <a:rPr lang="zh-CN" altLang="zh-CN" sz="2600" b="1" kern="100" dirty="0">
                <a:latin typeface="Times New Roman" pitchFamily="18" charset="0"/>
                <a:cs typeface="Times New Roman"/>
              </a:rPr>
              <a:t>＝</a:t>
            </a:r>
            <a:r>
              <a:rPr lang="en-US" altLang="zh-CN" sz="2600" b="1" kern="100" dirty="0">
                <a:latin typeface="Times New Roman" pitchFamily="18" charset="0"/>
                <a:cs typeface="Courier New"/>
              </a:rPr>
              <a:t>0</a:t>
            </a:r>
            <a:r>
              <a:rPr lang="zh-CN" altLang="zh-CN" sz="2600" b="1" kern="100" dirty="0">
                <a:latin typeface="Times New Roman" pitchFamily="18" charset="0"/>
                <a:cs typeface="Times New Roman"/>
              </a:rPr>
              <a:t>，</a:t>
            </a:r>
            <a:r>
              <a:rPr lang="en-US" altLang="zh-CN" sz="2600" b="1" i="1" kern="100" dirty="0">
                <a:latin typeface="Times New Roman" pitchFamily="18" charset="0"/>
                <a:cs typeface="Courier New"/>
              </a:rPr>
              <a:t>AB</a:t>
            </a:r>
            <a:r>
              <a:rPr lang="en-US" altLang="zh-CN" sz="2600" b="1" kern="100" dirty="0">
                <a:latin typeface="Times New Roman" pitchFamily="18" charset="0"/>
                <a:cs typeface="Courier New"/>
              </a:rPr>
              <a:t>&lt;0 	</a:t>
            </a:r>
            <a:r>
              <a:rPr lang="en-US" altLang="zh-CN" sz="2600" b="1" kern="100" dirty="0" smtClean="0">
                <a:latin typeface="Times New Roman" pitchFamily="18" charset="0"/>
                <a:cs typeface="Courier New"/>
              </a:rPr>
              <a:t>		D.</a:t>
            </a:r>
            <a:r>
              <a:rPr lang="en-US" altLang="zh-CN" sz="2600" b="1" i="1" kern="100" dirty="0" smtClean="0">
                <a:latin typeface="Times New Roman" pitchFamily="18" charset="0"/>
                <a:cs typeface="Courier New"/>
              </a:rPr>
              <a:t>A</a:t>
            </a:r>
            <a:r>
              <a:rPr lang="zh-CN" altLang="zh-CN" sz="2600" b="1" kern="100" dirty="0">
                <a:latin typeface="Times New Roman" pitchFamily="18" charset="0"/>
                <a:cs typeface="Times New Roman"/>
              </a:rPr>
              <a:t>＝</a:t>
            </a:r>
            <a:r>
              <a:rPr lang="en-US" altLang="zh-CN" sz="2600" b="1" kern="100" dirty="0">
                <a:latin typeface="Times New Roman" pitchFamily="18" charset="0"/>
                <a:cs typeface="Courier New"/>
              </a:rPr>
              <a:t>0</a:t>
            </a:r>
            <a:r>
              <a:rPr lang="zh-CN" altLang="zh-CN" sz="2600" b="1" kern="100" dirty="0">
                <a:latin typeface="Times New Roman" pitchFamily="18" charset="0"/>
                <a:cs typeface="Times New Roman"/>
              </a:rPr>
              <a:t>，</a:t>
            </a:r>
            <a:r>
              <a:rPr lang="en-US" altLang="zh-CN" sz="2600" b="1" i="1" kern="100" dirty="0">
                <a:latin typeface="Times New Roman" pitchFamily="18" charset="0"/>
                <a:cs typeface="Courier New"/>
              </a:rPr>
              <a:t>BC</a:t>
            </a:r>
            <a:r>
              <a:rPr lang="en-US" altLang="zh-CN" sz="2600" b="1" kern="100" dirty="0">
                <a:latin typeface="Times New Roman" pitchFamily="18" charset="0"/>
                <a:cs typeface="Courier New"/>
              </a:rPr>
              <a:t>&lt;0</a:t>
            </a:r>
            <a:endParaRPr lang="zh-CN" altLang="zh-CN" sz="1050" kern="100" dirty="0">
              <a:effectLst/>
              <a:latin typeface="Times New Roman" pitchFamily="18" charset="0"/>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1483024705"/>
              </p:ext>
            </p:extLst>
          </p:nvPr>
        </p:nvGraphicFramePr>
        <p:xfrm>
          <a:off x="778383" y="3518408"/>
          <a:ext cx="11480800" cy="787400"/>
        </p:xfrm>
        <a:graphic>
          <a:graphicData uri="http://schemas.openxmlformats.org/presentationml/2006/ole">
            <mc:AlternateContent xmlns:mc="http://schemas.openxmlformats.org/markup-compatibility/2006">
              <mc:Choice xmlns:v="urn:schemas-microsoft-com:vml" Requires="v">
                <p:oleObj spid="_x0000_s29740" name="Document" r:id="rId11" imgW="11497045" imgH="791114" progId="Word.Document.8">
                  <p:embed/>
                </p:oleObj>
              </mc:Choice>
              <mc:Fallback>
                <p:oleObj name="Document" r:id="rId11" imgW="11497045" imgH="791114" progId="Word.Document.8">
                  <p:embed/>
                  <p:pic>
                    <p:nvPicPr>
                      <p:cNvPr id="0" name=""/>
                      <p:cNvPicPr/>
                      <p:nvPr/>
                    </p:nvPicPr>
                    <p:blipFill>
                      <a:blip r:embed="rId12"/>
                      <a:stretch>
                        <a:fillRect/>
                      </a:stretch>
                    </p:blipFill>
                    <p:spPr>
                      <a:xfrm>
                        <a:off x="778383" y="3518408"/>
                        <a:ext cx="11480800" cy="7874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3416275166"/>
              </p:ext>
            </p:extLst>
          </p:nvPr>
        </p:nvGraphicFramePr>
        <p:xfrm>
          <a:off x="752856" y="4318000"/>
          <a:ext cx="11480800" cy="584200"/>
        </p:xfrm>
        <a:graphic>
          <a:graphicData uri="http://schemas.openxmlformats.org/presentationml/2006/ole">
            <mc:AlternateContent xmlns:mc="http://schemas.openxmlformats.org/markup-compatibility/2006">
              <mc:Choice xmlns:v="urn:schemas-microsoft-com:vml" Requires="v">
                <p:oleObj spid="_x0000_s29741" name="Document" r:id="rId14" imgW="11497045" imgH="593425" progId="Word.Document.8">
                  <p:embed/>
                </p:oleObj>
              </mc:Choice>
              <mc:Fallback>
                <p:oleObj name="Document" r:id="rId14" imgW="11497045" imgH="593425" progId="Word.Document.8">
                  <p:embed/>
                  <p:pic>
                    <p:nvPicPr>
                      <p:cNvPr id="0" name=""/>
                      <p:cNvPicPr/>
                      <p:nvPr/>
                    </p:nvPicPr>
                    <p:blipFill>
                      <a:blip r:embed="rId15"/>
                      <a:stretch>
                        <a:fillRect/>
                      </a:stretch>
                    </p:blipFill>
                    <p:spPr>
                      <a:xfrm>
                        <a:off x="752856" y="4318000"/>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546219948"/>
              </p:ext>
            </p:extLst>
          </p:nvPr>
        </p:nvGraphicFramePr>
        <p:xfrm>
          <a:off x="752856" y="4914900"/>
          <a:ext cx="11480800" cy="584200"/>
        </p:xfrm>
        <a:graphic>
          <a:graphicData uri="http://schemas.openxmlformats.org/presentationml/2006/ole">
            <mc:AlternateContent xmlns:mc="http://schemas.openxmlformats.org/markup-compatibility/2006">
              <mc:Choice xmlns:v="urn:schemas-microsoft-com:vml" Requires="v">
                <p:oleObj spid="_x0000_s29742" name="Document" r:id="rId17" imgW="11497045" imgH="593425" progId="Word.Document.8">
                  <p:embed/>
                </p:oleObj>
              </mc:Choice>
              <mc:Fallback>
                <p:oleObj name="Document" r:id="rId17" imgW="11497045" imgH="593425" progId="Word.Document.8">
                  <p:embed/>
                  <p:pic>
                    <p:nvPicPr>
                      <p:cNvPr id="0" name=""/>
                      <p:cNvPicPr/>
                      <p:nvPr/>
                    </p:nvPicPr>
                    <p:blipFill>
                      <a:blip r:embed="rId18"/>
                      <a:stretch>
                        <a:fillRect/>
                      </a:stretch>
                    </p:blipFill>
                    <p:spPr>
                      <a:xfrm>
                        <a:off x="752856" y="4914900"/>
                        <a:ext cx="114808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blinds(horizontal)">
                                      <p:cBhvr>
                                        <p:cTn id="12" dur="500"/>
                                        <p:tgtEl>
                                          <p:spTgt spid="18"/>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blinds(horizontal)">
                                      <p:cBhvr>
                                        <p:cTn id="15" dur="500"/>
                                        <p:tgtEl>
                                          <p:spTgt spid="2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5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blinds(horizontal)">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blinds(horizontal)">
                                      <p:cBhvr>
                                        <p:cTn id="3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23"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376555" y="836676"/>
            <a:ext cx="11373168" cy="3494405"/>
            <a:chOff x="274955" y="2526919"/>
            <a:chExt cx="11373168" cy="3494405"/>
          </a:xfrm>
        </p:grpSpPr>
        <p:sp>
          <p:nvSpPr>
            <p:cNvPr id="9" name="圆角矩形 8"/>
            <p:cNvSpPr/>
            <p:nvPr>
              <p:custDataLst>
                <p:tags r:id="rId2"/>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0" name="组合 9"/>
            <p:cNvGrpSpPr/>
            <p:nvPr/>
          </p:nvGrpSpPr>
          <p:grpSpPr>
            <a:xfrm>
              <a:off x="708025" y="2526919"/>
              <a:ext cx="620395" cy="215900"/>
              <a:chOff x="708025" y="2526919"/>
              <a:chExt cx="620395" cy="215900"/>
            </a:xfrm>
          </p:grpSpPr>
          <p:sp>
            <p:nvSpPr>
              <p:cNvPr id="11" name="矩形 10"/>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2" name="图片 11"/>
              <p:cNvPicPr>
                <a:picLocks noChangeAspect="1"/>
              </p:cNvPicPr>
              <p:nvPr>
                <p:custDataLst>
                  <p:tags r:id="rId4"/>
                </p:custDataLst>
              </p:nvPr>
            </p:nvPicPr>
            <p:blipFill>
              <a:blip r:embed="rId6"/>
              <a:stretch>
                <a:fillRect/>
              </a:stretch>
            </p:blipFill>
            <p:spPr>
              <a:xfrm>
                <a:off x="822960" y="2526919"/>
                <a:ext cx="433070" cy="201930"/>
              </a:xfrm>
              <a:prstGeom prst="rect">
                <a:avLst/>
              </a:prstGeom>
            </p:spPr>
          </p:pic>
        </p:grpSp>
      </p:grpSp>
      <p:graphicFrame>
        <p:nvGraphicFramePr>
          <p:cNvPr id="2" name="对象 1"/>
          <p:cNvGraphicFramePr>
            <a:graphicFrameLocks noChangeAspect="1"/>
          </p:cNvGraphicFramePr>
          <p:nvPr>
            <p:extLst>
              <p:ext uri="{D42A27DB-BD31-4B8C-83A1-F6EECF244321}">
                <p14:modId xmlns:p14="http://schemas.microsoft.com/office/powerpoint/2010/main" val="2244319795"/>
              </p:ext>
            </p:extLst>
          </p:nvPr>
        </p:nvGraphicFramePr>
        <p:xfrm>
          <a:off x="584200" y="1244600"/>
          <a:ext cx="11328400" cy="774700"/>
        </p:xfrm>
        <a:graphic>
          <a:graphicData uri="http://schemas.openxmlformats.org/presentationml/2006/ole">
            <mc:AlternateContent xmlns:mc="http://schemas.openxmlformats.org/markup-compatibility/2006">
              <mc:Choice xmlns:v="urn:schemas-microsoft-com:vml" Requires="v">
                <p:oleObj spid="_x0000_s30778" name="Document" r:id="rId8" imgW="11497045" imgH="791114" progId="Word.Document.8">
                  <p:embed/>
                </p:oleObj>
              </mc:Choice>
              <mc:Fallback>
                <p:oleObj name="Document" r:id="rId8" imgW="11497045" imgH="791114" progId="Word.Document.8">
                  <p:embed/>
                  <p:pic>
                    <p:nvPicPr>
                      <p:cNvPr id="0" name=""/>
                      <p:cNvPicPr/>
                      <p:nvPr/>
                    </p:nvPicPr>
                    <p:blipFill>
                      <a:blip r:embed="rId9"/>
                      <a:stretch>
                        <a:fillRect/>
                      </a:stretch>
                    </p:blipFill>
                    <p:spPr>
                      <a:xfrm>
                        <a:off x="584200" y="1244600"/>
                        <a:ext cx="11328400" cy="7747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859920593"/>
              </p:ext>
            </p:extLst>
          </p:nvPr>
        </p:nvGraphicFramePr>
        <p:xfrm>
          <a:off x="549529" y="2082800"/>
          <a:ext cx="11480800" cy="787400"/>
        </p:xfrm>
        <a:graphic>
          <a:graphicData uri="http://schemas.openxmlformats.org/presentationml/2006/ole">
            <mc:AlternateContent xmlns:mc="http://schemas.openxmlformats.org/markup-compatibility/2006">
              <mc:Choice xmlns:v="urn:schemas-microsoft-com:vml" Requires="v">
                <p:oleObj spid="_x0000_s30779" name="Document" r:id="rId11" imgW="11497045" imgH="791114" progId="Word.Document.8">
                  <p:embed/>
                </p:oleObj>
              </mc:Choice>
              <mc:Fallback>
                <p:oleObj name="Document" r:id="rId11" imgW="11497045" imgH="791114" progId="Word.Document.8">
                  <p:embed/>
                  <p:pic>
                    <p:nvPicPr>
                      <p:cNvPr id="0" name=""/>
                      <p:cNvPicPr/>
                      <p:nvPr/>
                    </p:nvPicPr>
                    <p:blipFill>
                      <a:blip r:embed="rId12"/>
                      <a:stretch>
                        <a:fillRect/>
                      </a:stretch>
                    </p:blipFill>
                    <p:spPr>
                      <a:xfrm>
                        <a:off x="549529" y="2082800"/>
                        <a:ext cx="11480800" cy="7874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397643590"/>
              </p:ext>
            </p:extLst>
          </p:nvPr>
        </p:nvGraphicFramePr>
        <p:xfrm>
          <a:off x="587756" y="2959100"/>
          <a:ext cx="11480800" cy="584200"/>
        </p:xfrm>
        <a:graphic>
          <a:graphicData uri="http://schemas.openxmlformats.org/presentationml/2006/ole">
            <mc:AlternateContent xmlns:mc="http://schemas.openxmlformats.org/markup-compatibility/2006">
              <mc:Choice xmlns:v="urn:schemas-microsoft-com:vml" Requires="v">
                <p:oleObj spid="_x0000_s30780" name="Document" r:id="rId14" imgW="11497045" imgH="593425" progId="Word.Document.8">
                  <p:embed/>
                </p:oleObj>
              </mc:Choice>
              <mc:Fallback>
                <p:oleObj name="Document" r:id="rId14" imgW="11497045" imgH="593425" progId="Word.Document.8">
                  <p:embed/>
                  <p:pic>
                    <p:nvPicPr>
                      <p:cNvPr id="0" name=""/>
                      <p:cNvPicPr/>
                      <p:nvPr/>
                    </p:nvPicPr>
                    <p:blipFill>
                      <a:blip r:embed="rId15"/>
                      <a:stretch>
                        <a:fillRect/>
                      </a:stretch>
                    </p:blipFill>
                    <p:spPr>
                      <a:xfrm>
                        <a:off x="587756" y="2959100"/>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136362916"/>
              </p:ext>
            </p:extLst>
          </p:nvPr>
        </p:nvGraphicFramePr>
        <p:xfrm>
          <a:off x="575056" y="3581400"/>
          <a:ext cx="11480800" cy="584200"/>
        </p:xfrm>
        <a:graphic>
          <a:graphicData uri="http://schemas.openxmlformats.org/presentationml/2006/ole">
            <mc:AlternateContent xmlns:mc="http://schemas.openxmlformats.org/markup-compatibility/2006">
              <mc:Choice xmlns:v="urn:schemas-microsoft-com:vml" Requires="v">
                <p:oleObj spid="_x0000_s30781" name="Document" r:id="rId17" imgW="11497045" imgH="593425" progId="Word.Document.8">
                  <p:embed/>
                </p:oleObj>
              </mc:Choice>
              <mc:Fallback>
                <p:oleObj name="Document" r:id="rId17" imgW="11497045" imgH="593425" progId="Word.Document.8">
                  <p:embed/>
                  <p:pic>
                    <p:nvPicPr>
                      <p:cNvPr id="0" name=""/>
                      <p:cNvPicPr/>
                      <p:nvPr/>
                    </p:nvPicPr>
                    <p:blipFill>
                      <a:blip r:embed="rId18"/>
                      <a:stretch>
                        <a:fillRect/>
                      </a:stretch>
                    </p:blipFill>
                    <p:spPr>
                      <a:xfrm>
                        <a:off x="575056" y="3581400"/>
                        <a:ext cx="114808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custDataLst>
              <p:tags r:id="rId1"/>
            </p:custDataLst>
          </p:nvPr>
        </p:nvSpPr>
        <p:spPr>
          <a:xfrm>
            <a:off x="280603" y="137795"/>
            <a:ext cx="11757795" cy="3693319"/>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dirty="0">
                <a:latin typeface="Times New Roman"/>
                <a:cs typeface="Courier New"/>
              </a:rPr>
              <a:t>12.</a:t>
            </a:r>
            <a:r>
              <a:rPr lang="en-US" altLang="zh-CN" sz="2600" b="1" kern="100" dirty="0">
                <a:latin typeface="Times New Roman"/>
                <a:ea typeface="楷体_GB2312"/>
                <a:cs typeface="Courier New"/>
              </a:rPr>
              <a:t>(</a:t>
            </a:r>
            <a:r>
              <a:rPr lang="zh-CN" altLang="zh-CN" sz="2600" b="1" kern="100" dirty="0">
                <a:latin typeface="宋体" pitchFamily="2" charset="-122"/>
                <a:ea typeface="宋体" pitchFamily="2" charset="-122"/>
                <a:cs typeface="Times New Roman"/>
              </a:rPr>
              <a:t>多选</a:t>
            </a:r>
            <a:r>
              <a:rPr lang="en-US" altLang="zh-CN" sz="2600" b="1" kern="100" dirty="0">
                <a:latin typeface="Times New Roman"/>
                <a:ea typeface="楷体_GB2312"/>
                <a:cs typeface="Courier New"/>
              </a:rPr>
              <a:t>)</a:t>
            </a:r>
            <a:r>
              <a:rPr lang="zh-CN" altLang="zh-CN" sz="2600" b="1" kern="100" dirty="0">
                <a:latin typeface="Times New Roman"/>
                <a:cs typeface="Times New Roman"/>
              </a:rPr>
              <a:t>已知直线</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zh-CN" altLang="zh-CN" sz="2600" b="1" kern="100" dirty="0">
                <a:latin typeface="Times New Roman"/>
                <a:cs typeface="Times New Roman"/>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，动直线</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k</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err="1">
                <a:latin typeface="Times New Roman"/>
                <a:cs typeface="Courier New"/>
              </a:rPr>
              <a:t>ky</a:t>
            </a:r>
            <a:r>
              <a:rPr lang="zh-CN" altLang="zh-CN" sz="2600" b="1" kern="100" dirty="0">
                <a:latin typeface="Times New Roman"/>
                <a:cs typeface="Times New Roman"/>
              </a:rPr>
              <a:t>＋</a:t>
            </a:r>
            <a:r>
              <a:rPr lang="en-US" altLang="zh-CN" sz="2600" b="1" i="1" kern="100" dirty="0">
                <a:latin typeface="Times New Roman"/>
                <a:cs typeface="Courier New"/>
              </a:rPr>
              <a:t>k</a:t>
            </a:r>
            <a:r>
              <a:rPr lang="zh-CN" altLang="zh-CN" sz="2600" b="1" kern="100" dirty="0">
                <a:latin typeface="Times New Roman"/>
                <a:cs typeface="Times New Roman"/>
              </a:rPr>
              <a:t>＝</a:t>
            </a:r>
            <a:r>
              <a:rPr lang="en-US" altLang="zh-CN" sz="2600" b="1" kern="100" dirty="0">
                <a:latin typeface="Times New Roman"/>
                <a:cs typeface="Courier New"/>
              </a:rPr>
              <a:t>0(</a:t>
            </a:r>
            <a:r>
              <a:rPr lang="en-US" altLang="zh-CN" sz="2600" b="1" i="1" kern="100" dirty="0" err="1">
                <a:latin typeface="Times New Roman"/>
                <a:cs typeface="Courier New"/>
              </a:rPr>
              <a:t>k</a:t>
            </a:r>
            <a:r>
              <a:rPr lang="en-US" altLang="zh-CN" sz="2600" b="1" kern="100" dirty="0" err="1">
                <a:latin typeface="宋体"/>
                <a:cs typeface="Times New Roman"/>
              </a:rPr>
              <a:t>∈</a:t>
            </a:r>
            <a:r>
              <a:rPr lang="en-US" altLang="zh-CN" sz="2600" b="1" kern="100" dirty="0" err="1">
                <a:latin typeface="Times New Roman"/>
                <a:cs typeface="Courier New"/>
              </a:rPr>
              <a:t>R</a:t>
            </a:r>
            <a:r>
              <a:rPr lang="en-US" altLang="zh-CN" sz="2600" b="1" kern="100" dirty="0">
                <a:latin typeface="Times New Roman"/>
                <a:cs typeface="Courier New"/>
              </a:rPr>
              <a:t>)</a:t>
            </a:r>
            <a:r>
              <a:rPr lang="zh-CN" altLang="zh-CN" sz="2600" b="1" kern="100" dirty="0">
                <a:latin typeface="Times New Roman"/>
                <a:cs typeface="Times New Roman"/>
              </a:rPr>
              <a:t>，则</a:t>
            </a:r>
            <a:r>
              <a:rPr lang="zh-CN" altLang="zh-CN" sz="2600" b="1" kern="100" dirty="0" smtClean="0">
                <a:latin typeface="Times New Roman"/>
                <a:cs typeface="Times New Roman"/>
              </a:rPr>
              <a:t>下列</a:t>
            </a:r>
            <a:r>
              <a:rPr lang="zh-CN" altLang="zh-CN" sz="2600" b="1" kern="100" dirty="0">
                <a:latin typeface="Times New Roman"/>
                <a:cs typeface="Times New Roman"/>
              </a:rPr>
              <a:t>结论错误的是</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latin typeface="Times New Roman"/>
                <a:cs typeface="Courier New"/>
              </a:rPr>
              <a:t>	A</a:t>
            </a:r>
            <a:r>
              <a:rPr lang="en-US" altLang="zh-CN" sz="2600" b="1" kern="100" dirty="0">
                <a:latin typeface="Times New Roman"/>
                <a:cs typeface="Courier New"/>
              </a:rPr>
              <a:t>.</a:t>
            </a:r>
            <a:r>
              <a:rPr lang="zh-CN" altLang="zh-CN" sz="2600" b="1" kern="100" dirty="0">
                <a:latin typeface="Times New Roman"/>
                <a:cs typeface="Times New Roman"/>
              </a:rPr>
              <a:t>不存在</a:t>
            </a:r>
            <a:r>
              <a:rPr lang="en-US" altLang="zh-CN" sz="2600" b="1" i="1" kern="100" dirty="0">
                <a:latin typeface="Times New Roman"/>
                <a:cs typeface="Courier New"/>
              </a:rPr>
              <a:t>k</a:t>
            </a:r>
            <a:r>
              <a:rPr lang="zh-CN" altLang="zh-CN" sz="2600" b="1" kern="100" dirty="0">
                <a:latin typeface="Times New Roman"/>
                <a:cs typeface="Times New Roman"/>
              </a:rPr>
              <a:t>，使得</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的倾斜角为</a:t>
            </a:r>
            <a:r>
              <a:rPr lang="en-US" altLang="zh-CN" sz="2600" b="1" kern="100" dirty="0">
                <a:latin typeface="Times New Roman"/>
                <a:cs typeface="Courier New"/>
              </a:rPr>
              <a:t>90°</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latin typeface="Times New Roman"/>
                <a:cs typeface="Courier New"/>
              </a:rPr>
              <a:t>	B</a:t>
            </a:r>
            <a:r>
              <a:rPr lang="en-US" altLang="zh-CN" sz="2600" b="1" kern="100" dirty="0">
                <a:latin typeface="Times New Roman"/>
                <a:cs typeface="Courier New"/>
              </a:rPr>
              <a:t>.</a:t>
            </a:r>
            <a:r>
              <a:rPr lang="zh-CN" altLang="zh-CN" sz="2600" b="1" kern="100" dirty="0">
                <a:latin typeface="Times New Roman"/>
                <a:cs typeface="Times New Roman"/>
              </a:rPr>
              <a:t>对任意的</a:t>
            </a:r>
            <a:r>
              <a:rPr lang="en-US" altLang="zh-CN" sz="2600" b="1" i="1" kern="100" dirty="0">
                <a:latin typeface="Times New Roman"/>
                <a:cs typeface="Courier New"/>
              </a:rPr>
              <a:t>k</a:t>
            </a:r>
            <a:r>
              <a:rPr lang="zh-CN" altLang="zh-CN" sz="2600" b="1" kern="100" dirty="0">
                <a:latin typeface="Times New Roman"/>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zh-CN" altLang="zh-CN" sz="2600" b="1" kern="100" dirty="0">
                <a:latin typeface="Times New Roman"/>
                <a:cs typeface="Times New Roman"/>
              </a:rPr>
              <a:t>与</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都有公共点</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latin typeface="Times New Roman"/>
                <a:cs typeface="Courier New"/>
              </a:rPr>
              <a:t>	C</a:t>
            </a:r>
            <a:r>
              <a:rPr lang="en-US" altLang="zh-CN" sz="2600" b="1" kern="100" dirty="0">
                <a:latin typeface="Times New Roman"/>
                <a:cs typeface="Courier New"/>
              </a:rPr>
              <a:t>.</a:t>
            </a:r>
            <a:r>
              <a:rPr lang="zh-CN" altLang="zh-CN" sz="2600" b="1" kern="100" dirty="0">
                <a:latin typeface="Times New Roman"/>
                <a:cs typeface="Times New Roman"/>
              </a:rPr>
              <a:t>对任意的</a:t>
            </a:r>
            <a:r>
              <a:rPr lang="en-US" altLang="zh-CN" sz="2600" b="1" i="1" kern="100" dirty="0">
                <a:latin typeface="Times New Roman"/>
                <a:cs typeface="Courier New"/>
              </a:rPr>
              <a:t>k</a:t>
            </a:r>
            <a:r>
              <a:rPr lang="zh-CN" altLang="zh-CN" sz="2600" b="1" kern="100" dirty="0">
                <a:latin typeface="Times New Roman"/>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zh-CN" altLang="zh-CN" sz="2600" b="1" kern="100" dirty="0">
                <a:latin typeface="Times New Roman"/>
                <a:cs typeface="Times New Roman"/>
              </a:rPr>
              <a:t>与</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都不重合</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latin typeface="Times New Roman"/>
                <a:cs typeface="Courier New"/>
              </a:rPr>
              <a:t>	D</a:t>
            </a:r>
            <a:r>
              <a:rPr lang="en-US" altLang="zh-CN" sz="2600" b="1" kern="100" dirty="0">
                <a:latin typeface="Times New Roman"/>
                <a:cs typeface="Courier New"/>
              </a:rPr>
              <a:t>.</a:t>
            </a:r>
            <a:r>
              <a:rPr lang="zh-CN" altLang="zh-CN" sz="2600" b="1" kern="100" dirty="0">
                <a:latin typeface="Times New Roman"/>
                <a:cs typeface="Times New Roman"/>
              </a:rPr>
              <a:t>对任意的</a:t>
            </a:r>
            <a:r>
              <a:rPr lang="en-US" altLang="zh-CN" sz="2600" b="1" i="1" kern="100" dirty="0">
                <a:latin typeface="Times New Roman"/>
                <a:cs typeface="Courier New"/>
              </a:rPr>
              <a:t>k</a:t>
            </a:r>
            <a:r>
              <a:rPr lang="zh-CN" altLang="zh-CN" sz="2600" b="1" kern="100" dirty="0">
                <a:latin typeface="Times New Roman"/>
                <a:cs typeface="Times New Roman"/>
              </a:rPr>
              <a:t>，</a:t>
            </a:r>
            <a:r>
              <a:rPr lang="en-US" altLang="zh-CN" sz="2600" b="1" i="1" kern="100" dirty="0">
                <a:latin typeface="Times New Roman"/>
                <a:cs typeface="Courier New"/>
              </a:rPr>
              <a:t>l</a:t>
            </a:r>
            <a:r>
              <a:rPr lang="en-US" altLang="zh-CN" sz="2600" b="1" kern="100" baseline="-25000" dirty="0">
                <a:latin typeface="Times New Roman"/>
                <a:cs typeface="Courier New"/>
              </a:rPr>
              <a:t>1</a:t>
            </a:r>
            <a:r>
              <a:rPr lang="zh-CN" altLang="zh-CN" sz="2600" b="1" kern="100" dirty="0">
                <a:latin typeface="Times New Roman"/>
                <a:cs typeface="Times New Roman"/>
              </a:rPr>
              <a:t>与</a:t>
            </a:r>
            <a:r>
              <a:rPr lang="en-US" altLang="zh-CN" sz="2600" b="1" i="1" kern="100" dirty="0">
                <a:latin typeface="Times New Roman"/>
                <a:cs typeface="Courier New"/>
              </a:rPr>
              <a:t>l</a:t>
            </a:r>
            <a:r>
              <a:rPr lang="en-US" altLang="zh-CN" sz="2600" b="1" kern="100" baseline="-25000" dirty="0">
                <a:latin typeface="Times New Roman"/>
                <a:cs typeface="Courier New"/>
              </a:rPr>
              <a:t>2</a:t>
            </a:r>
            <a:r>
              <a:rPr lang="zh-CN" altLang="zh-CN" sz="2600" b="1" kern="100" dirty="0">
                <a:latin typeface="Times New Roman"/>
                <a:cs typeface="Times New Roman"/>
              </a:rPr>
              <a:t>都不垂直</a:t>
            </a:r>
            <a:endParaRPr lang="zh-CN" altLang="zh-CN" sz="1050" kern="100" dirty="0">
              <a:effectLst/>
              <a:latin typeface="宋体"/>
              <a:cs typeface="Courier New"/>
            </a:endParaRPr>
          </a:p>
        </p:txBody>
      </p:sp>
      <p:sp>
        <p:nvSpPr>
          <p:cNvPr id="12" name="TextBox 19"/>
          <p:cNvSpPr txBox="1"/>
          <p:nvPr>
            <p:custDataLst>
              <p:tags r:id="rId2"/>
            </p:custDataLst>
          </p:nvPr>
        </p:nvSpPr>
        <p:spPr>
          <a:xfrm>
            <a:off x="453898" y="1256030"/>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17" name="组合 16"/>
          <p:cNvGrpSpPr/>
          <p:nvPr/>
        </p:nvGrpSpPr>
        <p:grpSpPr>
          <a:xfrm>
            <a:off x="593534" y="3861054"/>
            <a:ext cx="11373168" cy="2376297"/>
            <a:chOff x="274955" y="2526919"/>
            <a:chExt cx="11373168" cy="2376297"/>
          </a:xfrm>
        </p:grpSpPr>
        <p:sp>
          <p:nvSpPr>
            <p:cNvPr id="18" name="圆角矩形 17"/>
            <p:cNvSpPr/>
            <p:nvPr>
              <p:custDataLst>
                <p:tags r:id="rId4"/>
              </p:custDataLst>
            </p:nvPr>
          </p:nvSpPr>
          <p:spPr>
            <a:xfrm>
              <a:off x="274955" y="2639949"/>
              <a:ext cx="11373168" cy="2263267"/>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9" name="组合 18"/>
            <p:cNvGrpSpPr/>
            <p:nvPr/>
          </p:nvGrpSpPr>
          <p:grpSpPr>
            <a:xfrm>
              <a:off x="708025" y="2526919"/>
              <a:ext cx="620395" cy="215900"/>
              <a:chOff x="708025" y="2526919"/>
              <a:chExt cx="620395" cy="215900"/>
            </a:xfrm>
          </p:grpSpPr>
          <p:sp>
            <p:nvSpPr>
              <p:cNvPr id="20" name="矩形 19"/>
              <p:cNvSpPr/>
              <p:nvPr>
                <p:custDataLst>
                  <p:tags r:id="rId5"/>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1" name="图片 20"/>
              <p:cNvPicPr>
                <a:picLocks noChangeAspect="1"/>
              </p:cNvPicPr>
              <p:nvPr>
                <p:custDataLst>
                  <p:tags r:id="rId6"/>
                </p:custDataLst>
              </p:nvPr>
            </p:nvPicPr>
            <p:blipFill>
              <a:blip r:embed="rId8"/>
              <a:stretch>
                <a:fillRect/>
              </a:stretch>
            </p:blipFill>
            <p:spPr>
              <a:xfrm>
                <a:off x="822960" y="2526919"/>
                <a:ext cx="433070" cy="201930"/>
              </a:xfrm>
              <a:prstGeom prst="rect">
                <a:avLst/>
              </a:prstGeom>
            </p:spPr>
          </p:pic>
        </p:grpSp>
      </p:grpSp>
      <p:sp>
        <p:nvSpPr>
          <p:cNvPr id="22" name="矩形 21"/>
          <p:cNvSpPr/>
          <p:nvPr/>
        </p:nvSpPr>
        <p:spPr>
          <a:xfrm>
            <a:off x="668922" y="4185065"/>
            <a:ext cx="11310607" cy="492443"/>
          </a:xfrm>
          <a:prstGeom prst="rect">
            <a:avLst/>
          </a:prstGeom>
        </p:spPr>
        <p:txBody>
          <a:bodyPr>
            <a:spAutoFit/>
          </a:bodyPr>
          <a:lstStyle/>
          <a:p>
            <a:pPr algn="just">
              <a:spcAft>
                <a:spcPts val="0"/>
              </a:spcAft>
              <a:tabLst>
                <a:tab pos="2430780" algn="l"/>
              </a:tabLst>
            </a:pPr>
            <a:r>
              <a:rPr lang="zh-CN" altLang="zh-CN" sz="2600" b="1" kern="100" dirty="0">
                <a:latin typeface="Times New Roman"/>
                <a:ea typeface="宋体" pitchFamily="2" charset="-122"/>
                <a:cs typeface="Times New Roman"/>
              </a:rPr>
              <a:t>对于</a:t>
            </a:r>
            <a:r>
              <a:rPr lang="en-US" altLang="zh-CN" sz="2600" b="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，当</a:t>
            </a:r>
            <a:r>
              <a:rPr lang="en-US" altLang="zh-CN" sz="2600" b="1" i="1" kern="100" dirty="0">
                <a:latin typeface="Times New Roman"/>
                <a:ea typeface="宋体" pitchFamily="2" charset="-122"/>
                <a:cs typeface="Courier New"/>
              </a:rPr>
              <a:t>k</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时，直线</a:t>
            </a:r>
            <a:r>
              <a:rPr lang="en-US" altLang="zh-CN" sz="2600" b="1" i="1" kern="100" dirty="0">
                <a:latin typeface="Times New Roman"/>
                <a:ea typeface="宋体" pitchFamily="2" charset="-122"/>
                <a:cs typeface="Courier New"/>
              </a:rPr>
              <a:t>l</a:t>
            </a:r>
            <a:r>
              <a:rPr lang="en-US" altLang="zh-CN" sz="2600" b="1" kern="100" baseline="-25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的方程为</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，其倾斜角为</a:t>
            </a:r>
            <a:r>
              <a:rPr lang="en-US" altLang="zh-CN" sz="2600" b="1" kern="100" dirty="0">
                <a:latin typeface="Times New Roman"/>
                <a:ea typeface="宋体" pitchFamily="2" charset="-122"/>
                <a:cs typeface="Courier New"/>
              </a:rPr>
              <a:t>90°</a:t>
            </a:r>
            <a:r>
              <a:rPr lang="zh-CN" altLang="zh-CN" sz="2600" b="1" kern="100" dirty="0">
                <a:latin typeface="Times New Roman"/>
                <a:ea typeface="宋体" pitchFamily="2" charset="-122"/>
                <a:cs typeface="Times New Roman"/>
              </a:rPr>
              <a:t>，故</a:t>
            </a:r>
            <a:r>
              <a:rPr lang="en-US" altLang="zh-CN" sz="2600" b="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错误</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sp>
        <p:nvSpPr>
          <p:cNvPr id="10" name="TextBox 19"/>
          <p:cNvSpPr txBox="1"/>
          <p:nvPr>
            <p:custDataLst>
              <p:tags r:id="rId3"/>
            </p:custDataLst>
          </p:nvPr>
        </p:nvSpPr>
        <p:spPr>
          <a:xfrm>
            <a:off x="434781" y="2415443"/>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sp>
        <p:nvSpPr>
          <p:cNvPr id="13" name="矩形 12"/>
          <p:cNvSpPr/>
          <p:nvPr/>
        </p:nvSpPr>
        <p:spPr>
          <a:xfrm>
            <a:off x="695325" y="4696718"/>
            <a:ext cx="11310607" cy="1292662"/>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对于</a:t>
            </a:r>
            <a:r>
              <a:rPr lang="en-US" altLang="zh-CN" sz="2600" b="1" kern="100" dirty="0">
                <a:latin typeface="Times New Roman"/>
                <a:ea typeface="宋体" pitchFamily="2" charset="-122"/>
                <a:cs typeface="Courier New"/>
              </a:rPr>
              <a:t>B</a:t>
            </a:r>
            <a:r>
              <a:rPr lang="zh-CN" altLang="zh-CN" sz="2600" b="1" kern="100" dirty="0">
                <a:latin typeface="Times New Roman"/>
                <a:ea typeface="宋体" pitchFamily="2" charset="-122"/>
                <a:cs typeface="Times New Roman"/>
              </a:rPr>
              <a:t>，直线</a:t>
            </a:r>
            <a:r>
              <a:rPr lang="en-US" altLang="zh-CN" sz="2600" b="1" i="1" kern="100" dirty="0">
                <a:latin typeface="Times New Roman"/>
                <a:ea typeface="宋体" pitchFamily="2" charset="-122"/>
                <a:cs typeface="Courier New"/>
              </a:rPr>
              <a:t>l</a:t>
            </a:r>
            <a:r>
              <a:rPr lang="en-US" altLang="zh-CN" sz="2600" b="1" kern="100" baseline="-25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k</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err="1">
                <a:latin typeface="Times New Roman"/>
                <a:ea typeface="宋体" pitchFamily="2" charset="-122"/>
                <a:cs typeface="Courier New"/>
              </a:rPr>
              <a:t>ky</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k</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en-US" altLang="zh-CN" sz="2600" b="1" i="1" kern="100" dirty="0" err="1">
                <a:latin typeface="Times New Roman"/>
                <a:ea typeface="宋体" pitchFamily="2" charset="-122"/>
                <a:cs typeface="Courier New"/>
              </a:rPr>
              <a:t>k</a:t>
            </a:r>
            <a:r>
              <a:rPr lang="en-US" altLang="zh-CN" sz="2600" b="1" kern="100" dirty="0" err="1">
                <a:latin typeface="宋体"/>
                <a:ea typeface="宋体" pitchFamily="2" charset="-122"/>
                <a:cs typeface="Times New Roman"/>
              </a:rPr>
              <a:t>∈</a:t>
            </a:r>
            <a:r>
              <a:rPr lang="en-US" altLang="zh-CN" sz="2600" b="1" kern="100" dirty="0" err="1">
                <a:latin typeface="Times New Roman"/>
                <a:ea typeface="宋体" pitchFamily="2" charset="-122"/>
                <a:cs typeface="Courier New"/>
              </a:rPr>
              <a:t>R</a:t>
            </a:r>
            <a:r>
              <a:rPr lang="en-US" altLang="zh-CN" sz="2600" b="1" kern="100" dirty="0">
                <a:latin typeface="Times New Roman"/>
                <a:ea typeface="宋体" pitchFamily="2" charset="-122"/>
                <a:cs typeface="Courier New"/>
              </a:rPr>
              <a:t>)</a:t>
            </a:r>
            <a:r>
              <a:rPr lang="zh-CN" altLang="zh-CN" sz="2600" b="1" kern="100" dirty="0" smtClean="0">
                <a:latin typeface="Times New Roman"/>
                <a:ea typeface="宋体" pitchFamily="2" charset="-122"/>
                <a:cs typeface="Times New Roman"/>
              </a:rPr>
              <a:t>，</a:t>
            </a:r>
            <a:endParaRPr lang="en-US" altLang="zh-CN" sz="2600" b="1" kern="100" dirty="0" smtClean="0">
              <a:latin typeface="Times New Roman"/>
              <a:ea typeface="宋体" pitchFamily="2" charset="-122"/>
              <a:cs typeface="Times New Roman"/>
            </a:endParaRPr>
          </a:p>
          <a:p>
            <a:pPr algn="just">
              <a:lnSpc>
                <a:spcPct val="150000"/>
              </a:lnSpc>
              <a:spcAft>
                <a:spcPts val="0"/>
              </a:spcAft>
              <a:tabLst>
                <a:tab pos="2430780" algn="l"/>
              </a:tabLst>
            </a:pPr>
            <a:r>
              <a:rPr lang="zh-CN" altLang="zh-CN" sz="2600" b="1" kern="100" dirty="0" smtClean="0">
                <a:latin typeface="Times New Roman"/>
                <a:ea typeface="宋体" pitchFamily="2" charset="-122"/>
                <a:cs typeface="Times New Roman"/>
              </a:rPr>
              <a:t>即</a:t>
            </a:r>
            <a:r>
              <a:rPr lang="en-US" altLang="zh-CN" sz="2600" b="1" i="1" kern="100" dirty="0">
                <a:latin typeface="Times New Roman"/>
                <a:ea typeface="宋体" pitchFamily="2" charset="-122"/>
                <a:cs typeface="Courier New"/>
              </a:rPr>
              <a:t>k</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过定点</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，而定点在直线</a:t>
            </a:r>
            <a:r>
              <a:rPr lang="en-US" altLang="zh-CN" sz="2600" b="1" i="1" kern="100" dirty="0">
                <a:latin typeface="Times New Roman"/>
                <a:ea typeface="宋体" pitchFamily="2" charset="-122"/>
                <a:cs typeface="Courier New"/>
              </a:rPr>
              <a:t>l</a:t>
            </a:r>
            <a:r>
              <a:rPr lang="en-US" altLang="zh-CN" sz="2600" b="1" kern="100" baseline="-250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上，故</a:t>
            </a:r>
            <a:r>
              <a:rPr lang="en-US" altLang="zh-CN" sz="2600" b="1" kern="100" dirty="0">
                <a:latin typeface="Times New Roman"/>
                <a:ea typeface="宋体" pitchFamily="2" charset="-122"/>
                <a:cs typeface="Courier New"/>
              </a:rPr>
              <a:t>B</a:t>
            </a:r>
            <a:r>
              <a:rPr lang="zh-CN" altLang="zh-CN" sz="2600" b="1" kern="100" dirty="0">
                <a:latin typeface="Times New Roman"/>
                <a:ea typeface="宋体" pitchFamily="2" charset="-122"/>
                <a:cs typeface="Times New Roman"/>
              </a:rPr>
              <a:t>正确</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blinds(horizontal)">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blinds(horizontal)">
                                      <p:cBhvr>
                                        <p:cTn id="15" dur="500"/>
                                        <p:tgtEl>
                                          <p:spTgt spid="17"/>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blinds(horizontal)">
                                      <p:cBhvr>
                                        <p:cTn id="18" dur="500"/>
                                        <p:tgtEl>
                                          <p:spTgt spid="22"/>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13">
                                            <p:txEl>
                                              <p:pRg st="0" end="0"/>
                                            </p:txEl>
                                          </p:spTgt>
                                        </p:tgtEl>
                                        <p:attrNameLst>
                                          <p:attrName>style.visibility</p:attrName>
                                        </p:attrNameLst>
                                      </p:cBhvr>
                                      <p:to>
                                        <p:strVal val="visible"/>
                                      </p:to>
                                    </p:set>
                                    <p:animEffect transition="in" filter="blinds(horizontal)">
                                      <p:cBhvr>
                                        <p:cTn id="23" dur="500"/>
                                        <p:tgtEl>
                                          <p:spTgt spid="13">
                                            <p:txEl>
                                              <p:pRg st="0" end="0"/>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13">
                                            <p:txEl>
                                              <p:pRg st="1" end="1"/>
                                            </p:txEl>
                                          </p:spTgt>
                                        </p:tgtEl>
                                        <p:attrNameLst>
                                          <p:attrName>style.visibility</p:attrName>
                                        </p:attrNameLst>
                                      </p:cBhvr>
                                      <p:to>
                                        <p:strVal val="visible"/>
                                      </p:to>
                                    </p:set>
                                    <p:animEffect transition="in" filter="blinds(horizontal)">
                                      <p:cBhvr>
                                        <p:cTn id="28" dur="500"/>
                                        <p:tgtEl>
                                          <p:spTgt spid="1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22" grpId="0"/>
      <p:bldP spid="1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491934" y="620649"/>
            <a:ext cx="11373168" cy="3494405"/>
            <a:chOff x="274955" y="2526919"/>
            <a:chExt cx="11373168" cy="3494405"/>
          </a:xfrm>
        </p:grpSpPr>
        <p:sp>
          <p:nvSpPr>
            <p:cNvPr id="9" name="圆角矩形 8"/>
            <p:cNvSpPr/>
            <p:nvPr>
              <p:custDataLst>
                <p:tags r:id="rId2"/>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0" name="组合 9"/>
            <p:cNvGrpSpPr/>
            <p:nvPr/>
          </p:nvGrpSpPr>
          <p:grpSpPr>
            <a:xfrm>
              <a:off x="708025" y="2526919"/>
              <a:ext cx="620395" cy="215900"/>
              <a:chOff x="708025" y="2526919"/>
              <a:chExt cx="620395" cy="215900"/>
            </a:xfrm>
          </p:grpSpPr>
          <p:sp>
            <p:nvSpPr>
              <p:cNvPr id="11" name="矩形 10"/>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2" name="图片 11"/>
              <p:cNvPicPr>
                <a:picLocks noChangeAspect="1"/>
              </p:cNvPicPr>
              <p:nvPr>
                <p:custDataLst>
                  <p:tags r:id="rId4"/>
                </p:custDataLst>
              </p:nvPr>
            </p:nvPicPr>
            <p:blipFill>
              <a:blip r:embed="rId6"/>
              <a:stretch>
                <a:fillRect/>
              </a:stretch>
            </p:blipFill>
            <p:spPr>
              <a:xfrm>
                <a:off x="822960" y="2526919"/>
                <a:ext cx="433070" cy="201930"/>
              </a:xfrm>
              <a:prstGeom prst="rect">
                <a:avLst/>
              </a:prstGeom>
            </p:spPr>
          </p:pic>
        </p:grpSp>
      </p:grpSp>
      <p:graphicFrame>
        <p:nvGraphicFramePr>
          <p:cNvPr id="2" name="对象 1"/>
          <p:cNvGraphicFramePr>
            <a:graphicFrameLocks noChangeAspect="1"/>
          </p:cNvGraphicFramePr>
          <p:nvPr>
            <p:extLst>
              <p:ext uri="{D42A27DB-BD31-4B8C-83A1-F6EECF244321}">
                <p14:modId xmlns:p14="http://schemas.microsoft.com/office/powerpoint/2010/main" val="77363838"/>
              </p:ext>
            </p:extLst>
          </p:nvPr>
        </p:nvGraphicFramePr>
        <p:xfrm>
          <a:off x="638556" y="1014603"/>
          <a:ext cx="11480800" cy="787400"/>
        </p:xfrm>
        <a:graphic>
          <a:graphicData uri="http://schemas.openxmlformats.org/presentationml/2006/ole">
            <mc:AlternateContent xmlns:mc="http://schemas.openxmlformats.org/markup-compatibility/2006">
              <mc:Choice xmlns:v="urn:schemas-microsoft-com:vml" Requires="v">
                <p:oleObj spid="_x0000_s31798" name="Document" r:id="rId8" imgW="11497045" imgH="791114" progId="Word.Document.8">
                  <p:embed/>
                </p:oleObj>
              </mc:Choice>
              <mc:Fallback>
                <p:oleObj name="Document" r:id="rId8" imgW="11497045" imgH="791114" progId="Word.Document.8">
                  <p:embed/>
                  <p:pic>
                    <p:nvPicPr>
                      <p:cNvPr id="0" name=""/>
                      <p:cNvPicPr/>
                      <p:nvPr/>
                    </p:nvPicPr>
                    <p:blipFill>
                      <a:blip r:embed="rId9"/>
                      <a:stretch>
                        <a:fillRect/>
                      </a:stretch>
                    </p:blipFill>
                    <p:spPr>
                      <a:xfrm>
                        <a:off x="638556" y="1014603"/>
                        <a:ext cx="11480800" cy="787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166200032"/>
              </p:ext>
            </p:extLst>
          </p:nvPr>
        </p:nvGraphicFramePr>
        <p:xfrm>
          <a:off x="651256" y="1828800"/>
          <a:ext cx="11480800" cy="584200"/>
        </p:xfrm>
        <a:graphic>
          <a:graphicData uri="http://schemas.openxmlformats.org/presentationml/2006/ole">
            <mc:AlternateContent xmlns:mc="http://schemas.openxmlformats.org/markup-compatibility/2006">
              <mc:Choice xmlns:v="urn:schemas-microsoft-com:vml" Requires="v">
                <p:oleObj spid="_x0000_s31799" name="Document" r:id="rId11" imgW="11497045" imgH="593425" progId="Word.Document.8">
                  <p:embed/>
                </p:oleObj>
              </mc:Choice>
              <mc:Fallback>
                <p:oleObj name="Document" r:id="rId11" imgW="11497045" imgH="593425" progId="Word.Document.8">
                  <p:embed/>
                  <p:pic>
                    <p:nvPicPr>
                      <p:cNvPr id="0" name=""/>
                      <p:cNvPicPr/>
                      <p:nvPr/>
                    </p:nvPicPr>
                    <p:blipFill>
                      <a:blip r:embed="rId12"/>
                      <a:stretch>
                        <a:fillRect/>
                      </a:stretch>
                    </p:blipFill>
                    <p:spPr>
                      <a:xfrm>
                        <a:off x="651256" y="1828800"/>
                        <a:ext cx="11480800" cy="5842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36916656"/>
              </p:ext>
            </p:extLst>
          </p:nvPr>
        </p:nvGraphicFramePr>
        <p:xfrm>
          <a:off x="663956" y="2463800"/>
          <a:ext cx="11480800" cy="584200"/>
        </p:xfrm>
        <a:graphic>
          <a:graphicData uri="http://schemas.openxmlformats.org/presentationml/2006/ole">
            <mc:AlternateContent xmlns:mc="http://schemas.openxmlformats.org/markup-compatibility/2006">
              <mc:Choice xmlns:v="urn:schemas-microsoft-com:vml" Requires="v">
                <p:oleObj spid="_x0000_s31800" name="Document" r:id="rId14" imgW="11497045" imgH="593425" progId="Word.Document.8">
                  <p:embed/>
                </p:oleObj>
              </mc:Choice>
              <mc:Fallback>
                <p:oleObj name="Document" r:id="rId14" imgW="11497045" imgH="593425" progId="Word.Document.8">
                  <p:embed/>
                  <p:pic>
                    <p:nvPicPr>
                      <p:cNvPr id="0" name=""/>
                      <p:cNvPicPr/>
                      <p:nvPr/>
                    </p:nvPicPr>
                    <p:blipFill>
                      <a:blip r:embed="rId15"/>
                      <a:stretch>
                        <a:fillRect/>
                      </a:stretch>
                    </p:blipFill>
                    <p:spPr>
                      <a:xfrm>
                        <a:off x="663956" y="2463800"/>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346892217"/>
              </p:ext>
            </p:extLst>
          </p:nvPr>
        </p:nvGraphicFramePr>
        <p:xfrm>
          <a:off x="625856" y="3098800"/>
          <a:ext cx="11480800" cy="584200"/>
        </p:xfrm>
        <a:graphic>
          <a:graphicData uri="http://schemas.openxmlformats.org/presentationml/2006/ole">
            <mc:AlternateContent xmlns:mc="http://schemas.openxmlformats.org/markup-compatibility/2006">
              <mc:Choice xmlns:v="urn:schemas-microsoft-com:vml" Requires="v">
                <p:oleObj spid="_x0000_s31801" name="Document" r:id="rId17" imgW="11497045" imgH="593425" progId="Word.Document.8">
                  <p:embed/>
                </p:oleObj>
              </mc:Choice>
              <mc:Fallback>
                <p:oleObj name="Document" r:id="rId17" imgW="11497045" imgH="593425" progId="Word.Document.8">
                  <p:embed/>
                  <p:pic>
                    <p:nvPicPr>
                      <p:cNvPr id="0" name=""/>
                      <p:cNvPicPr/>
                      <p:nvPr/>
                    </p:nvPicPr>
                    <p:blipFill>
                      <a:blip r:embed="rId18"/>
                      <a:stretch>
                        <a:fillRect/>
                      </a:stretch>
                    </p:blipFill>
                    <p:spPr>
                      <a:xfrm>
                        <a:off x="625856" y="3098800"/>
                        <a:ext cx="114808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custDataLst>
              <p:tags r:id="rId2"/>
            </p:custDataLst>
          </p:nvPr>
        </p:nvSpPr>
        <p:spPr>
          <a:xfrm>
            <a:off x="136271" y="112395"/>
            <a:ext cx="11412000" cy="492443"/>
          </a:xfrm>
          <a:prstGeom prst="rect">
            <a:avLst/>
          </a:prstGeom>
        </p:spPr>
        <p:txBody>
          <a:bodyPr wrap="square">
            <a:spAutoFit/>
          </a:bodyPr>
          <a:lstStyle/>
          <a:p>
            <a:pPr algn="just">
              <a:spcAft>
                <a:spcPts val="0"/>
              </a:spcAft>
              <a:tabLst>
                <a:tab pos="2430780" algn="l"/>
              </a:tabLst>
            </a:pPr>
            <a:r>
              <a:rPr lang="en-US" altLang="zh-CN" sz="2600" b="1" kern="100" dirty="0">
                <a:latin typeface="Times New Roman"/>
                <a:cs typeface="Courier New"/>
              </a:rPr>
              <a:t>13</a:t>
            </a:r>
            <a:r>
              <a:rPr lang="en-US" altLang="zh-CN" sz="2600" b="1" kern="100" dirty="0">
                <a:latin typeface="Times New Roman"/>
                <a:ea typeface="宋体" pitchFamily="2" charset="-122"/>
                <a:cs typeface="Courier New"/>
              </a:rPr>
              <a:t>.</a:t>
            </a:r>
            <a:r>
              <a:rPr lang="zh-CN" altLang="zh-CN" sz="2600" b="1" kern="100" dirty="0">
                <a:latin typeface="Times New Roman"/>
                <a:cs typeface="Times New Roman"/>
              </a:rPr>
              <a:t>已知</a:t>
            </a:r>
            <a:r>
              <a:rPr lang="en-US" altLang="zh-CN" sz="2600" b="1" kern="100" dirty="0">
                <a:latin typeface="宋体"/>
                <a:cs typeface="Times New Roman"/>
              </a:rPr>
              <a:t>△</a:t>
            </a:r>
            <a:r>
              <a:rPr lang="en-US" altLang="zh-CN" sz="2600" b="1" i="1" kern="100" dirty="0">
                <a:latin typeface="Times New Roman"/>
                <a:cs typeface="Courier New"/>
              </a:rPr>
              <a:t>ABC</a:t>
            </a:r>
            <a:r>
              <a:rPr lang="zh-CN" altLang="zh-CN" sz="2600" b="1" kern="100" dirty="0">
                <a:latin typeface="Times New Roman"/>
                <a:cs typeface="Times New Roman"/>
              </a:rPr>
              <a:t>的三个顶点分别为</a:t>
            </a:r>
            <a:r>
              <a:rPr lang="en-US" altLang="zh-CN" sz="2600" b="1" i="1" kern="100" dirty="0">
                <a:latin typeface="Times New Roman"/>
                <a:cs typeface="Courier New"/>
              </a:rPr>
              <a:t>A</a:t>
            </a:r>
            <a:r>
              <a:rPr lang="en-US" altLang="zh-CN" sz="2600" b="1" kern="100" dirty="0">
                <a:latin typeface="Times New Roman"/>
                <a:cs typeface="Courier New"/>
              </a:rPr>
              <a:t>(0</a:t>
            </a:r>
            <a:r>
              <a:rPr lang="zh-CN" altLang="zh-CN" sz="2600" b="1" kern="100" dirty="0">
                <a:latin typeface="Times New Roman"/>
                <a:cs typeface="Times New Roman"/>
              </a:rPr>
              <a:t>，</a:t>
            </a:r>
            <a:r>
              <a:rPr lang="en-US" altLang="zh-CN" sz="2600" b="1" kern="100" dirty="0">
                <a:latin typeface="Times New Roman"/>
                <a:cs typeface="Courier New"/>
              </a:rPr>
              <a:t>4)</a:t>
            </a:r>
            <a:r>
              <a:rPr lang="zh-CN" altLang="zh-CN" sz="2600" b="1" kern="100" dirty="0">
                <a:latin typeface="Times New Roman"/>
                <a:cs typeface="Times New Roman"/>
              </a:rPr>
              <a:t>，</a:t>
            </a:r>
            <a:r>
              <a:rPr lang="en-US" altLang="zh-CN" sz="2600" b="1" i="1" kern="100" dirty="0">
                <a:latin typeface="Times New Roman"/>
                <a:cs typeface="Courier New"/>
              </a:rPr>
              <a:t>B</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6)</a:t>
            </a:r>
            <a:r>
              <a:rPr lang="zh-CN" altLang="zh-CN" sz="2600" b="1" kern="100" dirty="0">
                <a:latin typeface="Times New Roman"/>
                <a:cs typeface="Times New Roman"/>
              </a:rPr>
              <a:t>，</a:t>
            </a:r>
            <a:r>
              <a:rPr lang="en-US" altLang="zh-CN" sz="2600" b="1" i="1" kern="100" dirty="0">
                <a:latin typeface="Times New Roman"/>
                <a:cs typeface="Courier New"/>
              </a:rPr>
              <a:t>C</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8</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effectLst/>
              <a:latin typeface="宋体"/>
              <a:cs typeface="Courier New"/>
            </a:endParaRPr>
          </a:p>
        </p:txBody>
      </p:sp>
      <p:grpSp>
        <p:nvGrpSpPr>
          <p:cNvPr id="2" name="组合 1"/>
          <p:cNvGrpSpPr/>
          <p:nvPr/>
        </p:nvGrpSpPr>
        <p:grpSpPr>
          <a:xfrm>
            <a:off x="479298" y="1256030"/>
            <a:ext cx="11297729" cy="2388997"/>
            <a:chOff x="389254" y="2564892"/>
            <a:chExt cx="11297729" cy="2388997"/>
          </a:xfrm>
        </p:grpSpPr>
        <p:sp>
          <p:nvSpPr>
            <p:cNvPr id="27" name="圆角矩形 26"/>
            <p:cNvSpPr/>
            <p:nvPr>
              <p:custDataLst>
                <p:tags r:id="rId4"/>
              </p:custDataLst>
            </p:nvPr>
          </p:nvSpPr>
          <p:spPr>
            <a:xfrm>
              <a:off x="389254" y="2677923"/>
              <a:ext cx="11297729" cy="2275966"/>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29" name="矩形 28"/>
            <p:cNvSpPr/>
            <p:nvPr>
              <p:custDataLst>
                <p:tags r:id="rId5"/>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33" name="图片 32"/>
            <p:cNvPicPr>
              <a:picLocks noChangeAspect="1"/>
            </p:cNvPicPr>
            <p:nvPr>
              <p:custDataLst>
                <p:tags r:id="rId6"/>
              </p:custDataLst>
            </p:nvPr>
          </p:nvPicPr>
          <p:blipFill>
            <a:blip r:embed="rId8"/>
            <a:stretch>
              <a:fillRect/>
            </a:stretch>
          </p:blipFill>
          <p:spPr>
            <a:xfrm>
              <a:off x="983615" y="2564892"/>
              <a:ext cx="224790" cy="202565"/>
            </a:xfrm>
            <a:prstGeom prst="rect">
              <a:avLst/>
            </a:prstGeom>
          </p:spPr>
        </p:pic>
      </p:grpSp>
      <p:sp>
        <p:nvSpPr>
          <p:cNvPr id="8" name="矩形 7"/>
          <p:cNvSpPr/>
          <p:nvPr>
            <p:custDataLst>
              <p:tags r:id="rId3"/>
            </p:custDataLst>
          </p:nvPr>
        </p:nvSpPr>
        <p:spPr>
          <a:xfrm>
            <a:off x="345166" y="620649"/>
            <a:ext cx="11299010" cy="492443"/>
          </a:xfrm>
          <a:prstGeom prst="rect">
            <a:avLst/>
          </a:prstGeom>
        </p:spPr>
        <p:txBody>
          <a:bodyPr wrap="square">
            <a:spAutoFit/>
          </a:bodyPr>
          <a:lstStyle/>
          <a:p>
            <a:pPr algn="just">
              <a:spcAft>
                <a:spcPts val="0"/>
              </a:spcAft>
              <a:tabLst>
                <a:tab pos="2430780" algn="l"/>
              </a:tabLst>
            </a:pPr>
            <a:r>
              <a:rPr lang="en-US" altLang="zh-CN" sz="2600" b="1" kern="100">
                <a:latin typeface="Times New Roman"/>
                <a:cs typeface="Courier New"/>
              </a:rPr>
              <a:t>(1)</a:t>
            </a:r>
            <a:r>
              <a:rPr lang="zh-CN" altLang="zh-CN" sz="2600" b="1" kern="100" dirty="0">
                <a:latin typeface="Times New Roman"/>
                <a:cs typeface="Times New Roman"/>
              </a:rPr>
              <a:t>求边</a:t>
            </a:r>
            <a:r>
              <a:rPr lang="en-US" altLang="zh-CN" sz="2600" b="1" i="1" kern="100" dirty="0">
                <a:latin typeface="Times New Roman"/>
                <a:cs typeface="Courier New"/>
              </a:rPr>
              <a:t>AC</a:t>
            </a:r>
            <a:r>
              <a:rPr lang="zh-CN" altLang="zh-CN" sz="2600" b="1" kern="100" dirty="0">
                <a:latin typeface="Times New Roman"/>
                <a:cs typeface="Times New Roman"/>
              </a:rPr>
              <a:t>和</a:t>
            </a:r>
            <a:r>
              <a:rPr lang="en-US" altLang="zh-CN" sz="2600" b="1" i="1" kern="100" dirty="0">
                <a:latin typeface="Times New Roman"/>
                <a:cs typeface="Courier New"/>
              </a:rPr>
              <a:t>AB</a:t>
            </a:r>
            <a:r>
              <a:rPr lang="zh-CN" altLang="zh-CN" sz="2600" b="1" kern="100" dirty="0">
                <a:latin typeface="Times New Roman"/>
                <a:cs typeface="Times New Roman"/>
              </a:rPr>
              <a:t>所在直线的方程；</a:t>
            </a:r>
            <a:endParaRPr lang="zh-CN" altLang="zh-CN" sz="1050" kern="100" dirty="0">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795355308"/>
              </p:ext>
            </p:extLst>
          </p:nvPr>
        </p:nvGraphicFramePr>
        <p:xfrm>
          <a:off x="613156" y="1574292"/>
          <a:ext cx="11480800" cy="990600"/>
        </p:xfrm>
        <a:graphic>
          <a:graphicData uri="http://schemas.openxmlformats.org/presentationml/2006/ole">
            <mc:AlternateContent xmlns:mc="http://schemas.openxmlformats.org/markup-compatibility/2006">
              <mc:Choice xmlns:v="urn:schemas-microsoft-com:vml" Requires="v">
                <p:oleObj spid="_x0000_s32796" name="Document" r:id="rId10" imgW="11497045" imgH="989162" progId="Word.Document.8">
                  <p:embed/>
                </p:oleObj>
              </mc:Choice>
              <mc:Fallback>
                <p:oleObj name="Document" r:id="rId10" imgW="11497045" imgH="989162" progId="Word.Document.8">
                  <p:embed/>
                  <p:pic>
                    <p:nvPicPr>
                      <p:cNvPr id="0" name=""/>
                      <p:cNvPicPr/>
                      <p:nvPr/>
                    </p:nvPicPr>
                    <p:blipFill>
                      <a:blip r:embed="rId11"/>
                      <a:stretch>
                        <a:fillRect/>
                      </a:stretch>
                    </p:blipFill>
                    <p:spPr>
                      <a:xfrm>
                        <a:off x="613156" y="1574292"/>
                        <a:ext cx="11480800" cy="9906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219310488"/>
              </p:ext>
            </p:extLst>
          </p:nvPr>
        </p:nvGraphicFramePr>
        <p:xfrm>
          <a:off x="663956" y="2412492"/>
          <a:ext cx="11480800" cy="990600"/>
        </p:xfrm>
        <a:graphic>
          <a:graphicData uri="http://schemas.openxmlformats.org/presentationml/2006/ole">
            <mc:AlternateContent xmlns:mc="http://schemas.openxmlformats.org/markup-compatibility/2006">
              <mc:Choice xmlns:v="urn:schemas-microsoft-com:vml" Requires="v">
                <p:oleObj spid="_x0000_s32797" name="Document" r:id="rId13" imgW="11497045" imgH="989162" progId="Word.Document.8">
                  <p:embed/>
                </p:oleObj>
              </mc:Choice>
              <mc:Fallback>
                <p:oleObj name="Document" r:id="rId13" imgW="11497045" imgH="989162" progId="Word.Document.8">
                  <p:embed/>
                  <p:pic>
                    <p:nvPicPr>
                      <p:cNvPr id="0" name=""/>
                      <p:cNvPicPr/>
                      <p:nvPr/>
                    </p:nvPicPr>
                    <p:blipFill>
                      <a:blip r:embed="rId14"/>
                      <a:stretch>
                        <a:fillRect/>
                      </a:stretch>
                    </p:blipFill>
                    <p:spPr>
                      <a:xfrm>
                        <a:off x="663956" y="2412492"/>
                        <a:ext cx="11480800" cy="9906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blinds(horizontal)">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linds(horizontal)">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custDataLst>
              <p:tags r:id="rId2"/>
            </p:custDataLst>
          </p:nvPr>
        </p:nvSpPr>
        <p:spPr>
          <a:xfrm>
            <a:off x="278684" y="150495"/>
            <a:ext cx="11076375" cy="1216743"/>
          </a:xfrm>
          <a:prstGeom prst="rect">
            <a:avLst/>
          </a:prstGeom>
        </p:spPr>
        <p:txBody>
          <a:bodyPr wrap="square">
            <a:spAutoFit/>
          </a:bodyPr>
          <a:lstStyle/>
          <a:p>
            <a:pPr algn="just">
              <a:lnSpc>
                <a:spcPct val="150000"/>
              </a:lnSpc>
              <a:spcAft>
                <a:spcPts val="0"/>
              </a:spcAft>
              <a:tabLst>
                <a:tab pos="2430780" algn="l"/>
              </a:tabLst>
            </a:pPr>
            <a:r>
              <a:rPr lang="en-US" altLang="zh-CN" sz="2600" b="1" kern="100">
                <a:latin typeface="Times New Roman"/>
                <a:cs typeface="Courier New"/>
              </a:rPr>
              <a:t>(2)</a:t>
            </a:r>
            <a:r>
              <a:rPr lang="zh-CN" altLang="zh-CN" sz="2600" b="1" kern="100" dirty="0">
                <a:latin typeface="Times New Roman"/>
                <a:cs typeface="Times New Roman"/>
              </a:rPr>
              <a:t>求</a:t>
            </a:r>
            <a:r>
              <a:rPr lang="en-US" altLang="zh-CN" sz="2600" b="1" i="1" kern="100" dirty="0">
                <a:latin typeface="Times New Roman"/>
                <a:cs typeface="Courier New"/>
              </a:rPr>
              <a:t>AC</a:t>
            </a:r>
            <a:r>
              <a:rPr lang="zh-CN" altLang="zh-CN" sz="2600" b="1" kern="100" dirty="0">
                <a:latin typeface="Times New Roman"/>
                <a:cs typeface="Times New Roman"/>
              </a:rPr>
              <a:t>边上的中线</a:t>
            </a:r>
            <a:r>
              <a:rPr lang="en-US" altLang="zh-CN" sz="2600" b="1" i="1" kern="100" dirty="0">
                <a:latin typeface="Times New Roman"/>
                <a:cs typeface="Courier New"/>
              </a:rPr>
              <a:t>BD</a:t>
            </a:r>
            <a:r>
              <a:rPr lang="zh-CN" altLang="zh-CN" sz="2600" b="1" kern="100" dirty="0">
                <a:latin typeface="Times New Roman"/>
                <a:cs typeface="Times New Roman"/>
              </a:rPr>
              <a:t>所在直线的方程；</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(3)</a:t>
            </a:r>
            <a:r>
              <a:rPr lang="zh-CN" altLang="zh-CN" sz="2600" b="1" kern="100" dirty="0">
                <a:latin typeface="Times New Roman"/>
                <a:cs typeface="Times New Roman"/>
              </a:rPr>
              <a:t>求</a:t>
            </a:r>
            <a:r>
              <a:rPr lang="en-US" altLang="zh-CN" sz="2600" b="1" i="1" kern="100" dirty="0">
                <a:latin typeface="Times New Roman"/>
                <a:cs typeface="Courier New"/>
              </a:rPr>
              <a:t>AC</a:t>
            </a:r>
            <a:r>
              <a:rPr lang="zh-CN" altLang="zh-CN" sz="2600" b="1" kern="100" dirty="0">
                <a:latin typeface="Times New Roman"/>
                <a:cs typeface="Times New Roman"/>
              </a:rPr>
              <a:t>边上的中垂线的方程</a:t>
            </a:r>
            <a:r>
              <a:rPr lang="en-US" altLang="zh-CN" sz="2600" b="1" kern="100" dirty="0">
                <a:latin typeface="Times New Roman"/>
                <a:cs typeface="Courier New"/>
              </a:rPr>
              <a:t>.</a:t>
            </a:r>
            <a:endParaRPr lang="zh-CN" altLang="zh-CN" sz="1050" kern="100" dirty="0">
              <a:effectLst/>
              <a:latin typeface="宋体"/>
              <a:cs typeface="Courier New"/>
            </a:endParaRPr>
          </a:p>
        </p:txBody>
      </p:sp>
      <p:grpSp>
        <p:nvGrpSpPr>
          <p:cNvPr id="10" name="组合 9"/>
          <p:cNvGrpSpPr/>
          <p:nvPr/>
        </p:nvGrpSpPr>
        <p:grpSpPr>
          <a:xfrm>
            <a:off x="478154" y="1484757"/>
            <a:ext cx="11297729" cy="4536567"/>
            <a:chOff x="389254" y="2564892"/>
            <a:chExt cx="11297729" cy="4536567"/>
          </a:xfrm>
        </p:grpSpPr>
        <p:sp>
          <p:nvSpPr>
            <p:cNvPr id="13" name="圆角矩形 12"/>
            <p:cNvSpPr/>
            <p:nvPr>
              <p:custDataLst>
                <p:tags r:id="rId4"/>
              </p:custDataLst>
            </p:nvPr>
          </p:nvSpPr>
          <p:spPr>
            <a:xfrm>
              <a:off x="389254" y="2677923"/>
              <a:ext cx="11297729" cy="4423536"/>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4" name="矩形 13"/>
            <p:cNvSpPr/>
            <p:nvPr>
              <p:custDataLst>
                <p:tags r:id="rId5"/>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5" name="图片 14"/>
            <p:cNvPicPr>
              <a:picLocks noChangeAspect="1"/>
            </p:cNvPicPr>
            <p:nvPr>
              <p:custDataLst>
                <p:tags r:id="rId6"/>
              </p:custDataLst>
            </p:nvPr>
          </p:nvPicPr>
          <p:blipFill>
            <a:blip r:embed="rId8"/>
            <a:stretch>
              <a:fillRect/>
            </a:stretch>
          </p:blipFill>
          <p:spPr>
            <a:xfrm>
              <a:off x="983615" y="2564892"/>
              <a:ext cx="224790" cy="202565"/>
            </a:xfrm>
            <a:prstGeom prst="rect">
              <a:avLst/>
            </a:prstGeom>
          </p:spPr>
        </p:pic>
      </p:grpSp>
      <p:sp>
        <p:nvSpPr>
          <p:cNvPr id="16" name="矩形 15"/>
          <p:cNvSpPr/>
          <p:nvPr/>
        </p:nvSpPr>
        <p:spPr>
          <a:xfrm>
            <a:off x="618122" y="1834295"/>
            <a:ext cx="11310607" cy="492443"/>
          </a:xfrm>
          <a:prstGeom prst="rect">
            <a:avLst/>
          </a:prstGeom>
        </p:spPr>
        <p:txBody>
          <a:bodyPr>
            <a:spAutoFit/>
          </a:bodyPr>
          <a:lstStyle/>
          <a:p>
            <a:pPr algn="just">
              <a:spcAft>
                <a:spcPts val="0"/>
              </a:spcAft>
              <a:tabLst>
                <a:tab pos="2430780" algn="l"/>
              </a:tabLst>
            </a:pP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由题意，得点</a:t>
            </a:r>
            <a:r>
              <a:rPr lang="en-US" altLang="zh-CN" sz="2600" b="1" i="1" kern="100" dirty="0">
                <a:latin typeface="Times New Roman"/>
                <a:ea typeface="宋体" pitchFamily="2" charset="-122"/>
                <a:cs typeface="Courier New"/>
              </a:rPr>
              <a:t>D</a:t>
            </a:r>
            <a:r>
              <a:rPr lang="zh-CN" altLang="zh-CN" sz="2600" b="1" kern="100" dirty="0">
                <a:latin typeface="Times New Roman"/>
                <a:ea typeface="宋体" pitchFamily="2" charset="-122"/>
                <a:cs typeface="Times New Roman"/>
              </a:rPr>
              <a:t>的坐标为</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74993355"/>
              </p:ext>
            </p:extLst>
          </p:nvPr>
        </p:nvGraphicFramePr>
        <p:xfrm>
          <a:off x="663956" y="2336800"/>
          <a:ext cx="11480800" cy="990600"/>
        </p:xfrm>
        <a:graphic>
          <a:graphicData uri="http://schemas.openxmlformats.org/presentationml/2006/ole">
            <mc:AlternateContent xmlns:mc="http://schemas.openxmlformats.org/markup-compatibility/2006">
              <mc:Choice xmlns:v="urn:schemas-microsoft-com:vml" Requires="v">
                <p:oleObj spid="_x0000_s33833" name="Document" r:id="rId10" imgW="11497045" imgH="989162" progId="Word.Document.8">
                  <p:embed/>
                </p:oleObj>
              </mc:Choice>
              <mc:Fallback>
                <p:oleObj name="Document" r:id="rId10" imgW="11497045" imgH="989162" progId="Word.Document.8">
                  <p:embed/>
                  <p:pic>
                    <p:nvPicPr>
                      <p:cNvPr id="0" name=""/>
                      <p:cNvPicPr/>
                      <p:nvPr/>
                    </p:nvPicPr>
                    <p:blipFill>
                      <a:blip r:embed="rId11"/>
                      <a:stretch>
                        <a:fillRect/>
                      </a:stretch>
                    </p:blipFill>
                    <p:spPr>
                      <a:xfrm>
                        <a:off x="663956" y="2336800"/>
                        <a:ext cx="11480800" cy="9906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054353683"/>
              </p:ext>
            </p:extLst>
          </p:nvPr>
        </p:nvGraphicFramePr>
        <p:xfrm>
          <a:off x="689356" y="3212973"/>
          <a:ext cx="11480800" cy="584200"/>
        </p:xfrm>
        <a:graphic>
          <a:graphicData uri="http://schemas.openxmlformats.org/presentationml/2006/ole">
            <mc:AlternateContent xmlns:mc="http://schemas.openxmlformats.org/markup-compatibility/2006">
              <mc:Choice xmlns:v="urn:schemas-microsoft-com:vml" Requires="v">
                <p:oleObj spid="_x0000_s33834" name="Document" r:id="rId13" imgW="11497045" imgH="593425" progId="Word.Document.8">
                  <p:embed/>
                </p:oleObj>
              </mc:Choice>
              <mc:Fallback>
                <p:oleObj name="Document" r:id="rId13" imgW="11497045" imgH="593425" progId="Word.Document.8">
                  <p:embed/>
                  <p:pic>
                    <p:nvPicPr>
                      <p:cNvPr id="0" name=""/>
                      <p:cNvPicPr/>
                      <p:nvPr/>
                    </p:nvPicPr>
                    <p:blipFill>
                      <a:blip r:embed="rId14"/>
                      <a:stretch>
                        <a:fillRect/>
                      </a:stretch>
                    </p:blipFill>
                    <p:spPr>
                      <a:xfrm>
                        <a:off x="689356" y="3212973"/>
                        <a:ext cx="11480800" cy="5842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384300369"/>
              </p:ext>
            </p:extLst>
          </p:nvPr>
        </p:nvGraphicFramePr>
        <p:xfrm>
          <a:off x="689356" y="3784600"/>
          <a:ext cx="11480800" cy="787400"/>
        </p:xfrm>
        <a:graphic>
          <a:graphicData uri="http://schemas.openxmlformats.org/presentationml/2006/ole">
            <mc:AlternateContent xmlns:mc="http://schemas.openxmlformats.org/markup-compatibility/2006">
              <mc:Choice xmlns:v="urn:schemas-microsoft-com:vml" Requires="v">
                <p:oleObj spid="_x0000_s33835" name="Document" r:id="rId16" imgW="11497045" imgH="791114" progId="Word.Document.8">
                  <p:embed/>
                </p:oleObj>
              </mc:Choice>
              <mc:Fallback>
                <p:oleObj name="Document" r:id="rId16" imgW="11497045" imgH="791114" progId="Word.Document.8">
                  <p:embed/>
                  <p:pic>
                    <p:nvPicPr>
                      <p:cNvPr id="0" name=""/>
                      <p:cNvPicPr/>
                      <p:nvPr/>
                    </p:nvPicPr>
                    <p:blipFill>
                      <a:blip r:embed="rId17"/>
                      <a:stretch>
                        <a:fillRect/>
                      </a:stretch>
                    </p:blipFill>
                    <p:spPr>
                      <a:xfrm>
                        <a:off x="689356" y="3784600"/>
                        <a:ext cx="11480800" cy="787400"/>
                      </a:xfrm>
                      <a:prstGeom prst="rect">
                        <a:avLst/>
                      </a:prstGeom>
                    </p:spPr>
                  </p:pic>
                </p:oleObj>
              </mc:Fallback>
            </mc:AlternateContent>
          </a:graphicData>
        </a:graphic>
      </p:graphicFrame>
      <p:sp>
        <p:nvSpPr>
          <p:cNvPr id="11" name="矩形 10"/>
          <p:cNvSpPr/>
          <p:nvPr>
            <p:custDataLst>
              <p:tags r:id="rId3"/>
            </p:custDataLst>
          </p:nvPr>
        </p:nvSpPr>
        <p:spPr>
          <a:xfrm>
            <a:off x="565608" y="4471035"/>
            <a:ext cx="10858127" cy="1292662"/>
          </a:xfrm>
          <a:prstGeom prst="rect">
            <a:avLst/>
          </a:prstGeom>
        </p:spPr>
        <p:txBody>
          <a:bodyPr wrap="square">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又</a:t>
            </a:r>
            <a:r>
              <a:rPr lang="en-US" altLang="zh-CN" sz="2600" b="1" i="1" kern="100" dirty="0">
                <a:latin typeface="Times New Roman"/>
                <a:ea typeface="宋体" pitchFamily="2" charset="-122"/>
                <a:cs typeface="Courier New"/>
              </a:rPr>
              <a:t>AC</a:t>
            </a:r>
            <a:r>
              <a:rPr lang="zh-CN" altLang="zh-CN" sz="2600" b="1" kern="100" dirty="0">
                <a:latin typeface="Times New Roman"/>
                <a:ea typeface="宋体" pitchFamily="2" charset="-122"/>
                <a:cs typeface="Times New Roman"/>
              </a:rPr>
              <a:t>的中点坐标为</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由点斜式，得</a:t>
            </a:r>
            <a:r>
              <a:rPr lang="en-US" altLang="zh-CN" sz="2600" b="1" i="1" kern="100" dirty="0">
                <a:latin typeface="Times New Roman"/>
                <a:ea typeface="宋体" pitchFamily="2" charset="-122"/>
                <a:cs typeface="Courier New"/>
              </a:rPr>
              <a:t>AC</a:t>
            </a:r>
            <a:r>
              <a:rPr lang="zh-CN" altLang="zh-CN" sz="2600" b="1" kern="100" dirty="0">
                <a:latin typeface="Times New Roman"/>
                <a:ea typeface="宋体" pitchFamily="2" charset="-122"/>
                <a:cs typeface="Times New Roman"/>
              </a:rPr>
              <a:t>边上的中垂线的方程</a:t>
            </a:r>
            <a:r>
              <a:rPr lang="zh-CN" altLang="zh-CN" sz="2600" b="1" kern="100" dirty="0" smtClean="0">
                <a:latin typeface="Times New Roman"/>
                <a:ea typeface="宋体" pitchFamily="2" charset="-122"/>
                <a:cs typeface="Times New Roman"/>
              </a:rPr>
              <a:t>为</a:t>
            </a:r>
            <a:r>
              <a:rPr lang="en-US" altLang="zh-CN" sz="2600" b="1" i="1" kern="100" dirty="0" smtClean="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，即</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6</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blinds(horizontal)">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500"/>
                                        <p:tgtEl>
                                          <p:spTgt spid="3"/>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4"/>
                                        </p:tgtEl>
                                        <p:attrNameLst>
                                          <p:attrName>style.visibility</p:attrName>
                                        </p:attrNameLst>
                                      </p:cBhvr>
                                      <p:to>
                                        <p:strVal val="visible"/>
                                      </p:to>
                                    </p:set>
                                    <p:animEffect transition="in" filter="blinds(horizontal)">
                                      <p:cBhvr>
                                        <p:cTn id="25" dur="500"/>
                                        <p:tgtEl>
                                          <p:spTgt spid="4"/>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11">
                                            <p:txEl>
                                              <p:pRg st="0" end="0"/>
                                            </p:txEl>
                                          </p:spTgt>
                                        </p:tgtEl>
                                        <p:attrNameLst>
                                          <p:attrName>style.visibility</p:attrName>
                                        </p:attrNameLst>
                                      </p:cBhvr>
                                      <p:to>
                                        <p:strVal val="visible"/>
                                      </p:to>
                                    </p:set>
                                    <p:animEffect transition="in" filter="blinds(horizontal)">
                                      <p:cBhvr>
                                        <p:cTn id="30" dur="500"/>
                                        <p:tgtEl>
                                          <p:spTgt spid="11">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11">
                                            <p:txEl>
                                              <p:pRg st="1" end="1"/>
                                            </p:txEl>
                                          </p:spTgt>
                                        </p:tgtEl>
                                        <p:attrNameLst>
                                          <p:attrName>style.visibility</p:attrName>
                                        </p:attrNameLst>
                                      </p:cBhvr>
                                      <p:to>
                                        <p:strVal val="visible"/>
                                      </p:to>
                                    </p:set>
                                    <p:animEffect transition="in" filter="blinds(horizontal)">
                                      <p:cBhvr>
                                        <p:cTn id="35" dur="500"/>
                                        <p:tgtEl>
                                          <p:spTgt spid="1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275273" y="776287"/>
            <a:ext cx="11537950" cy="2492990"/>
          </a:xfrm>
          <a:prstGeom prst="rect">
            <a:avLst/>
          </a:prstGeom>
        </p:spPr>
        <p:txBody>
          <a:bodyPr>
            <a:spAutoFit/>
          </a:bodyPr>
          <a:lstStyle/>
          <a:p>
            <a:pPr marL="355600" indent="-355600" algn="just">
              <a:lnSpc>
                <a:spcPct val="150000"/>
              </a:lnSpc>
              <a:spcAft>
                <a:spcPts val="0"/>
              </a:spcAft>
              <a:tabLst>
                <a:tab pos="2430780" algn="l"/>
              </a:tabLst>
            </a:pPr>
            <a:r>
              <a:rPr lang="zh-CN" altLang="zh-CN" sz="2600" b="1" kern="100" dirty="0">
                <a:solidFill>
                  <a:srgbClr val="0000FF"/>
                </a:solidFill>
                <a:latin typeface="Arial"/>
                <a:ea typeface="黑体"/>
                <a:cs typeface="Arial"/>
              </a:rPr>
              <a:t>探究</a:t>
            </a:r>
            <a:r>
              <a:rPr lang="en-US" altLang="zh-CN" sz="2600" b="1" kern="100" dirty="0">
                <a:solidFill>
                  <a:srgbClr val="0000FF"/>
                </a:solidFill>
                <a:latin typeface="Arial"/>
                <a:ea typeface="黑体"/>
                <a:cs typeface="Courier New"/>
              </a:rPr>
              <a:t>1</a:t>
            </a:r>
            <a:r>
              <a:rPr lang="en-US" altLang="zh-CN" sz="2600" b="1" kern="100" dirty="0">
                <a:solidFill>
                  <a:srgbClr val="0000FF"/>
                </a:solidFill>
                <a:latin typeface="Times New Roman"/>
                <a:cs typeface="Courier New"/>
              </a:rPr>
              <a:t> </a:t>
            </a:r>
            <a:r>
              <a:rPr lang="zh-CN" altLang="zh-CN" sz="2600" b="1" kern="100" dirty="0">
                <a:latin typeface="Times New Roman"/>
                <a:cs typeface="Times New Roman"/>
              </a:rPr>
              <a:t>平面直角坐标系中任意一条直线都可以用一个关于</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的二元一次方程表示吗？</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solidFill>
                  <a:srgbClr val="0000FF"/>
                </a:solidFill>
                <a:latin typeface="Times New Roman"/>
                <a:ea typeface="黑体"/>
                <a:cs typeface="Times New Roman"/>
              </a:rPr>
              <a:t>    </a:t>
            </a:r>
            <a:r>
              <a:rPr lang="zh-CN" altLang="zh-CN" sz="2600" b="1" kern="100" dirty="0" smtClean="0">
                <a:solidFill>
                  <a:srgbClr val="0000FF"/>
                </a:solidFill>
                <a:latin typeface="Times New Roman"/>
                <a:ea typeface="黑体"/>
                <a:cs typeface="Times New Roman"/>
              </a:rPr>
              <a:t>提示</a:t>
            </a:r>
            <a:r>
              <a:rPr lang="zh-CN" altLang="zh-CN" sz="2600" b="1" kern="100" dirty="0">
                <a:solidFill>
                  <a:srgbClr val="0000FF"/>
                </a:solidFill>
                <a:latin typeface="Times New Roman"/>
                <a:ea typeface="宋体" pitchFamily="2" charset="-122"/>
                <a:cs typeface="Times New Roman"/>
              </a:rPr>
              <a:t>　</a:t>
            </a:r>
            <a:r>
              <a:rPr lang="zh-CN" altLang="zh-CN" sz="2600" b="1" kern="100" dirty="0">
                <a:latin typeface="Times New Roman"/>
                <a:ea typeface="宋体" pitchFamily="2" charset="-122"/>
                <a:cs typeface="Times New Roman"/>
              </a:rPr>
              <a:t>可以</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直线斜率存在时，由点斜式</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en-US" altLang="zh-CN" sz="2600" b="1" kern="100" baseline="-250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k</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x</a:t>
            </a:r>
            <a:r>
              <a:rPr lang="en-US" altLang="zh-CN" sz="2600" b="1" kern="100" baseline="-25000" dirty="0">
                <a:latin typeface="Times New Roman"/>
                <a:ea typeface="宋体" pitchFamily="2" charset="-122"/>
                <a:cs typeface="Courier New"/>
              </a:rPr>
              <a:t>0</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方程为二元一次方程；斜率不存在时，</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x</a:t>
            </a:r>
            <a:r>
              <a:rPr lang="en-US" altLang="zh-CN" sz="2600" b="1" kern="100" baseline="-250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也可以认为是</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的系数为</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的二元一次方程</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blinds(horizontal)">
                                      <p:cBhvr>
                                        <p:cTn id="7" dur="500"/>
                                        <p:tgtEl>
                                          <p:spTgt spid="2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圆角矩形 26"/>
          <p:cNvSpPr/>
          <p:nvPr>
            <p:custDataLst>
              <p:tags r:id="rId1"/>
            </p:custDataLst>
          </p:nvPr>
        </p:nvSpPr>
        <p:spPr>
          <a:xfrm>
            <a:off x="631698" y="2220470"/>
            <a:ext cx="11297729" cy="1671700"/>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2" name="组合 1"/>
          <p:cNvGrpSpPr/>
          <p:nvPr/>
        </p:nvGrpSpPr>
        <p:grpSpPr>
          <a:xfrm>
            <a:off x="962850" y="2107439"/>
            <a:ext cx="699135" cy="215900"/>
            <a:chOff x="797750" y="2132838"/>
            <a:chExt cx="699135" cy="215900"/>
          </a:xfrm>
        </p:grpSpPr>
        <p:sp>
          <p:nvSpPr>
            <p:cNvPr id="37" name="矩形 36"/>
            <p:cNvSpPr/>
            <p:nvPr>
              <p:custDataLst>
                <p:tags r:id="rId3"/>
              </p:custDataLst>
            </p:nvPr>
          </p:nvSpPr>
          <p:spPr>
            <a:xfrm>
              <a:off x="797750" y="2132838"/>
              <a:ext cx="69913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38" name="图片 37"/>
            <p:cNvPicPr>
              <a:picLocks noChangeAspect="1"/>
            </p:cNvPicPr>
            <p:nvPr>
              <p:custDataLst>
                <p:tags r:id="rId4"/>
              </p:custDataLst>
            </p:nvPr>
          </p:nvPicPr>
          <p:blipFill>
            <a:blip r:embed="rId6"/>
            <a:stretch>
              <a:fillRect/>
            </a:stretch>
          </p:blipFill>
          <p:spPr>
            <a:xfrm>
              <a:off x="927925" y="2132838"/>
              <a:ext cx="418465" cy="201295"/>
            </a:xfrm>
            <a:prstGeom prst="rect">
              <a:avLst/>
            </a:prstGeom>
          </p:spPr>
        </p:pic>
      </p:grpSp>
      <p:sp>
        <p:nvSpPr>
          <p:cNvPr id="15" name="矩形 14"/>
          <p:cNvSpPr/>
          <p:nvPr>
            <p:custDataLst>
              <p:tags r:id="rId2"/>
            </p:custDataLst>
          </p:nvPr>
        </p:nvSpPr>
        <p:spPr>
          <a:xfrm>
            <a:off x="286692" y="746093"/>
            <a:ext cx="11299010" cy="1292662"/>
          </a:xfrm>
          <a:prstGeom prst="rect">
            <a:avLst/>
          </a:prstGeom>
        </p:spPr>
        <p:txBody>
          <a:bodyPr wrap="square">
            <a:spAutoFit/>
          </a:bodyPr>
          <a:lstStyle/>
          <a:p>
            <a:pPr algn="just">
              <a:lnSpc>
                <a:spcPct val="150000"/>
              </a:lnSpc>
              <a:spcAft>
                <a:spcPts val="0"/>
              </a:spcAft>
              <a:tabLst>
                <a:tab pos="2430780" algn="l"/>
              </a:tabLst>
            </a:pPr>
            <a:r>
              <a:rPr lang="en-US" altLang="zh-CN" sz="2600" b="1" kern="100" dirty="0">
                <a:latin typeface="Times New Roman"/>
                <a:cs typeface="Courier New"/>
              </a:rPr>
              <a:t>14.</a:t>
            </a:r>
            <a:r>
              <a:rPr lang="zh-CN" altLang="zh-CN" sz="2600" b="1" kern="100" dirty="0">
                <a:latin typeface="Times New Roman"/>
                <a:cs typeface="Times New Roman"/>
              </a:rPr>
              <a:t>已知直线</a:t>
            </a:r>
            <a:r>
              <a:rPr lang="en-US" altLang="zh-CN" sz="2600" b="1" i="1" kern="100" dirty="0">
                <a:latin typeface="Times New Roman"/>
                <a:cs typeface="Courier New"/>
              </a:rPr>
              <a:t>l</a:t>
            </a:r>
            <a:r>
              <a:rPr lang="zh-CN" altLang="zh-CN" sz="2600" b="1" kern="100" dirty="0">
                <a:latin typeface="Times New Roman"/>
                <a:cs typeface="Times New Roman"/>
              </a:rPr>
              <a:t>：</a:t>
            </a:r>
            <a:r>
              <a:rPr lang="en-US" altLang="zh-CN" sz="2600" b="1" i="1" kern="100" dirty="0" err="1">
                <a:latin typeface="Times New Roman"/>
                <a:cs typeface="Courier New"/>
              </a:rPr>
              <a:t>kx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k</a:t>
            </a:r>
            <a:r>
              <a:rPr lang="zh-CN" altLang="zh-CN" sz="2600" b="1" kern="100" dirty="0">
                <a:latin typeface="Times New Roman"/>
                <a:cs typeface="Times New Roman"/>
              </a:rPr>
              <a:t>＝</a:t>
            </a:r>
            <a:r>
              <a:rPr lang="en-US" altLang="zh-CN" sz="2600" b="1" kern="100" dirty="0">
                <a:latin typeface="Times New Roman"/>
                <a:cs typeface="Courier New"/>
              </a:rPr>
              <a:t>0(</a:t>
            </a:r>
            <a:r>
              <a:rPr lang="en-US" altLang="zh-CN" sz="2600" b="1" i="1" kern="100" dirty="0" err="1">
                <a:latin typeface="Times New Roman"/>
                <a:cs typeface="Courier New"/>
              </a:rPr>
              <a:t>k</a:t>
            </a:r>
            <a:r>
              <a:rPr lang="en-US" altLang="zh-CN" sz="2600" b="1" kern="100" dirty="0" err="1">
                <a:latin typeface="宋体"/>
                <a:cs typeface="Times New Roman"/>
              </a:rPr>
              <a:t>∈</a:t>
            </a:r>
            <a:r>
              <a:rPr lang="en-US" altLang="zh-CN" sz="2600" b="1" kern="100" dirty="0" err="1">
                <a:latin typeface="Times New Roman"/>
                <a:cs typeface="Courier New"/>
              </a:rPr>
              <a:t>R</a:t>
            </a:r>
            <a:r>
              <a:rPr lang="en-US" altLang="zh-CN" sz="2600" b="1" kern="100" dirty="0">
                <a:latin typeface="Times New Roman"/>
                <a:cs typeface="Courier New"/>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smtClean="0">
                <a:latin typeface="Times New Roman"/>
                <a:cs typeface="Courier New"/>
              </a:rPr>
              <a:t>   (</a:t>
            </a:r>
            <a:r>
              <a:rPr lang="en-US" altLang="zh-CN" sz="2600" b="1" kern="100" dirty="0">
                <a:latin typeface="Times New Roman"/>
                <a:cs typeface="Courier New"/>
              </a:rPr>
              <a:t>1)</a:t>
            </a:r>
            <a:r>
              <a:rPr lang="zh-CN" altLang="zh-CN" sz="2600" b="1" kern="100" dirty="0">
                <a:latin typeface="Times New Roman"/>
                <a:cs typeface="Times New Roman"/>
              </a:rPr>
              <a:t>证明：直线</a:t>
            </a:r>
            <a:r>
              <a:rPr lang="en-US" altLang="zh-CN" sz="2600" b="1" i="1" kern="100" dirty="0">
                <a:latin typeface="Times New Roman"/>
                <a:cs typeface="Courier New"/>
              </a:rPr>
              <a:t>l</a:t>
            </a:r>
            <a:r>
              <a:rPr lang="zh-CN" altLang="zh-CN" sz="2600" b="1" kern="100" dirty="0">
                <a:latin typeface="Times New Roman"/>
                <a:cs typeface="Times New Roman"/>
              </a:rPr>
              <a:t>过定点；</a:t>
            </a:r>
            <a:endParaRPr lang="zh-CN" altLang="zh-CN" sz="1050" kern="100" dirty="0">
              <a:effectLst/>
              <a:latin typeface="宋体"/>
              <a:cs typeface="Courier New"/>
            </a:endParaRPr>
          </a:p>
        </p:txBody>
      </p:sp>
      <p:sp>
        <p:nvSpPr>
          <p:cNvPr id="16" name="矩形 15"/>
          <p:cNvSpPr/>
          <p:nvPr/>
        </p:nvSpPr>
        <p:spPr>
          <a:xfrm>
            <a:off x="784443" y="2501393"/>
            <a:ext cx="10977964" cy="1292662"/>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直线</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的方程可化为</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k</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，由点斜式方程可知，直线</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过定点</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blinds(horizontal)">
                                      <p:cBhvr>
                                        <p:cTn id="10" dur="500"/>
                                        <p:tgtEl>
                                          <p:spTgt spid="27"/>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blinds(horizontal)">
                                      <p:cBhvr>
                                        <p:cTn id="13"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16"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2"/>
            </p:custDataLst>
          </p:nvPr>
        </p:nvSpPr>
        <p:spPr>
          <a:xfrm>
            <a:off x="263271" y="214122"/>
            <a:ext cx="11299010" cy="492443"/>
          </a:xfrm>
          <a:prstGeom prst="rect">
            <a:avLst/>
          </a:prstGeom>
        </p:spPr>
        <p:txBody>
          <a:bodyPr wrap="square">
            <a:spAutoFit/>
          </a:bodyPr>
          <a:lstStyle/>
          <a:p>
            <a:pPr algn="just">
              <a:spcAft>
                <a:spcPts val="0"/>
              </a:spcAft>
              <a:tabLst>
                <a:tab pos="2430780" algn="l"/>
              </a:tabLst>
            </a:pPr>
            <a:r>
              <a:rPr lang="en-US" altLang="zh-CN" sz="2600" b="1" kern="100">
                <a:latin typeface="Times New Roman"/>
                <a:cs typeface="Courier New"/>
              </a:rPr>
              <a:t>(2)</a:t>
            </a:r>
            <a:r>
              <a:rPr lang="zh-CN" altLang="zh-CN" sz="2600" b="1" kern="100" dirty="0">
                <a:latin typeface="Times New Roman"/>
                <a:cs typeface="Times New Roman"/>
              </a:rPr>
              <a:t>若直线不经过第四象限，求</a:t>
            </a:r>
            <a:r>
              <a:rPr lang="en-US" altLang="zh-CN" sz="2600" b="1" i="1" kern="100" dirty="0">
                <a:latin typeface="Times New Roman"/>
                <a:cs typeface="Courier New"/>
              </a:rPr>
              <a:t>k</a:t>
            </a:r>
            <a:r>
              <a:rPr lang="zh-CN" altLang="zh-CN" sz="2600" b="1" kern="100" dirty="0">
                <a:latin typeface="Times New Roman"/>
                <a:cs typeface="Times New Roman"/>
              </a:rPr>
              <a:t>的取值范围；</a:t>
            </a:r>
            <a:endParaRPr lang="zh-CN" altLang="zh-CN" sz="1050" kern="100" dirty="0">
              <a:effectLst/>
              <a:latin typeface="宋体"/>
              <a:cs typeface="Courier New"/>
            </a:endParaRPr>
          </a:p>
        </p:txBody>
      </p:sp>
      <p:grpSp>
        <p:nvGrpSpPr>
          <p:cNvPr id="19" name="组合 18"/>
          <p:cNvGrpSpPr/>
          <p:nvPr/>
        </p:nvGrpSpPr>
        <p:grpSpPr>
          <a:xfrm>
            <a:off x="441198" y="862076"/>
            <a:ext cx="11297729" cy="4943221"/>
            <a:chOff x="389254" y="2564892"/>
            <a:chExt cx="11297729" cy="4943221"/>
          </a:xfrm>
        </p:grpSpPr>
        <p:sp>
          <p:nvSpPr>
            <p:cNvPr id="20" name="圆角矩形 19"/>
            <p:cNvSpPr/>
            <p:nvPr>
              <p:custDataLst>
                <p:tags r:id="rId3"/>
              </p:custDataLst>
            </p:nvPr>
          </p:nvSpPr>
          <p:spPr>
            <a:xfrm>
              <a:off x="389254" y="2677923"/>
              <a:ext cx="11297729" cy="4830190"/>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21" name="矩形 20"/>
            <p:cNvSpPr/>
            <p:nvPr>
              <p:custDataLst>
                <p:tags r:id="rId4"/>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2" name="图片 21"/>
            <p:cNvPicPr>
              <a:picLocks noChangeAspect="1"/>
            </p:cNvPicPr>
            <p:nvPr>
              <p:custDataLst>
                <p:tags r:id="rId5"/>
              </p:custDataLst>
            </p:nvPr>
          </p:nvPicPr>
          <p:blipFill>
            <a:blip r:embed="rId7"/>
            <a:stretch>
              <a:fillRect/>
            </a:stretch>
          </p:blipFill>
          <p:spPr>
            <a:xfrm>
              <a:off x="983615" y="2564892"/>
              <a:ext cx="224790" cy="202565"/>
            </a:xfrm>
            <a:prstGeom prst="rect">
              <a:avLst/>
            </a:prstGeom>
          </p:spPr>
        </p:pic>
      </p:grpSp>
      <p:graphicFrame>
        <p:nvGraphicFramePr>
          <p:cNvPr id="2" name="对象 1"/>
          <p:cNvGraphicFramePr>
            <a:graphicFrameLocks noChangeAspect="1"/>
          </p:cNvGraphicFramePr>
          <p:nvPr>
            <p:extLst>
              <p:ext uri="{D42A27DB-BD31-4B8C-83A1-F6EECF244321}">
                <p14:modId xmlns:p14="http://schemas.microsoft.com/office/powerpoint/2010/main" val="4015361267"/>
              </p:ext>
            </p:extLst>
          </p:nvPr>
        </p:nvGraphicFramePr>
        <p:xfrm>
          <a:off x="571500" y="1168400"/>
          <a:ext cx="10274300" cy="2209800"/>
        </p:xfrm>
        <a:graphic>
          <a:graphicData uri="http://schemas.openxmlformats.org/presentationml/2006/ole">
            <mc:AlternateContent xmlns:mc="http://schemas.openxmlformats.org/markup-compatibility/2006">
              <mc:Choice xmlns:v="urn:schemas-microsoft-com:vml" Requires="v">
                <p:oleObj spid="_x0000_s34883" name="Document" r:id="rId9" imgW="10279740" imgH="2193625" progId="Word.Document.8">
                  <p:embed/>
                </p:oleObj>
              </mc:Choice>
              <mc:Fallback>
                <p:oleObj name="Document" r:id="rId9" imgW="10279740" imgH="2193625" progId="Word.Document.8">
                  <p:embed/>
                  <p:pic>
                    <p:nvPicPr>
                      <p:cNvPr id="0" name=""/>
                      <p:cNvPicPr/>
                      <p:nvPr/>
                    </p:nvPicPr>
                    <p:blipFill>
                      <a:blip r:embed="rId10"/>
                      <a:stretch>
                        <a:fillRect/>
                      </a:stretch>
                    </p:blipFill>
                    <p:spPr>
                      <a:xfrm>
                        <a:off x="571500" y="1168400"/>
                        <a:ext cx="10274300" cy="22098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454396234"/>
              </p:ext>
            </p:extLst>
          </p:nvPr>
        </p:nvGraphicFramePr>
        <p:xfrm>
          <a:off x="625856" y="2132838"/>
          <a:ext cx="11468100" cy="660400"/>
        </p:xfrm>
        <a:graphic>
          <a:graphicData uri="http://schemas.openxmlformats.org/presentationml/2006/ole">
            <mc:AlternateContent xmlns:mc="http://schemas.openxmlformats.org/markup-compatibility/2006">
              <mc:Choice xmlns:v="urn:schemas-microsoft-com:vml" Requires="v">
                <p:oleObj spid="_x0000_s34884" name="Document" r:id="rId12" imgW="10279740" imgH="593425" progId="Word.Document.8">
                  <p:embed/>
                </p:oleObj>
              </mc:Choice>
              <mc:Fallback>
                <p:oleObj name="Document" r:id="rId12" imgW="10279740" imgH="593425" progId="Word.Document.8">
                  <p:embed/>
                  <p:pic>
                    <p:nvPicPr>
                      <p:cNvPr id="0" name=""/>
                      <p:cNvPicPr/>
                      <p:nvPr/>
                    </p:nvPicPr>
                    <p:blipFill>
                      <a:blip r:embed="rId13"/>
                      <a:stretch>
                        <a:fillRect/>
                      </a:stretch>
                    </p:blipFill>
                    <p:spPr>
                      <a:xfrm>
                        <a:off x="625856" y="2132838"/>
                        <a:ext cx="11468100" cy="6604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328567081"/>
              </p:ext>
            </p:extLst>
          </p:nvPr>
        </p:nvGraphicFramePr>
        <p:xfrm>
          <a:off x="625856" y="2870200"/>
          <a:ext cx="11480800" cy="584200"/>
        </p:xfrm>
        <a:graphic>
          <a:graphicData uri="http://schemas.openxmlformats.org/presentationml/2006/ole">
            <mc:AlternateContent xmlns:mc="http://schemas.openxmlformats.org/markup-compatibility/2006">
              <mc:Choice xmlns:v="urn:schemas-microsoft-com:vml" Requires="v">
                <p:oleObj spid="_x0000_s34885"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625856" y="2870200"/>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4185892718"/>
              </p:ext>
            </p:extLst>
          </p:nvPr>
        </p:nvGraphicFramePr>
        <p:xfrm>
          <a:off x="651256" y="3441700"/>
          <a:ext cx="11480800" cy="1384300"/>
        </p:xfrm>
        <a:graphic>
          <a:graphicData uri="http://schemas.openxmlformats.org/presentationml/2006/ole">
            <mc:AlternateContent xmlns:mc="http://schemas.openxmlformats.org/markup-compatibility/2006">
              <mc:Choice xmlns:v="urn:schemas-microsoft-com:vml" Requires="v">
                <p:oleObj spid="_x0000_s34886" name="Document" r:id="rId18" imgW="11497045" imgH="1384540" progId="Word.Document.8">
                  <p:embed/>
                </p:oleObj>
              </mc:Choice>
              <mc:Fallback>
                <p:oleObj name="Document" r:id="rId18" imgW="11497045" imgH="1384540" progId="Word.Document.8">
                  <p:embed/>
                  <p:pic>
                    <p:nvPicPr>
                      <p:cNvPr id="0" name=""/>
                      <p:cNvPicPr/>
                      <p:nvPr/>
                    </p:nvPicPr>
                    <p:blipFill>
                      <a:blip r:embed="rId19"/>
                      <a:stretch>
                        <a:fillRect/>
                      </a:stretch>
                    </p:blipFill>
                    <p:spPr>
                      <a:xfrm>
                        <a:off x="651256" y="3441700"/>
                        <a:ext cx="11480800" cy="13843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1240396132"/>
              </p:ext>
            </p:extLst>
          </p:nvPr>
        </p:nvGraphicFramePr>
        <p:xfrm>
          <a:off x="635000" y="4965700"/>
          <a:ext cx="10553700" cy="977900"/>
        </p:xfrm>
        <a:graphic>
          <a:graphicData uri="http://schemas.openxmlformats.org/presentationml/2006/ole">
            <mc:AlternateContent xmlns:mc="http://schemas.openxmlformats.org/markup-compatibility/2006">
              <mc:Choice xmlns:v="urn:schemas-microsoft-com:vml" Requires="v">
                <p:oleObj spid="_x0000_s34887" name="Document" r:id="rId21" imgW="10559216" imgH="974785" progId="Word.Document.8">
                  <p:embed/>
                </p:oleObj>
              </mc:Choice>
              <mc:Fallback>
                <p:oleObj name="Document" r:id="rId21" imgW="10559216" imgH="974785" progId="Word.Document.8">
                  <p:embed/>
                  <p:pic>
                    <p:nvPicPr>
                      <p:cNvPr id="0" name=""/>
                      <p:cNvPicPr/>
                      <p:nvPr/>
                    </p:nvPicPr>
                    <p:blipFill>
                      <a:blip r:embed="rId22"/>
                      <a:stretch>
                        <a:fillRect/>
                      </a:stretch>
                    </p:blipFill>
                    <p:spPr>
                      <a:xfrm>
                        <a:off x="635000" y="4965700"/>
                        <a:ext cx="10553700" cy="9779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linds(horizontal)">
                                      <p:cBhvr>
                                        <p:cTn id="7" dur="500"/>
                                        <p:tgtEl>
                                          <p:spTgt spid="19"/>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blinds(horizontal)">
                                      <p:cBhvr>
                                        <p:cTn id="25" dur="500"/>
                                        <p:tgtEl>
                                          <p:spTgt spid="5"/>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blinds(horizontal)">
                                      <p:cBhvr>
                                        <p:cTn id="3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2"/>
            </p:custDataLst>
          </p:nvPr>
        </p:nvSpPr>
        <p:spPr>
          <a:xfrm>
            <a:off x="288671" y="74422"/>
            <a:ext cx="11299010" cy="1216743"/>
          </a:xfrm>
          <a:prstGeom prst="rect">
            <a:avLst/>
          </a:prstGeom>
        </p:spPr>
        <p:txBody>
          <a:bodyPr wrap="square">
            <a:spAutoFit/>
          </a:bodyPr>
          <a:lstStyle/>
          <a:p>
            <a:pPr algn="just">
              <a:lnSpc>
                <a:spcPct val="150000"/>
              </a:lnSpc>
              <a:spcAft>
                <a:spcPts val="0"/>
              </a:spcAft>
              <a:tabLst>
                <a:tab pos="2430780" algn="l"/>
              </a:tabLst>
            </a:pPr>
            <a:r>
              <a:rPr lang="en-US" altLang="zh-CN" sz="2600" b="1" kern="100">
                <a:latin typeface="Times New Roman"/>
                <a:cs typeface="Courier New"/>
              </a:rPr>
              <a:t>(3)</a:t>
            </a:r>
            <a:r>
              <a:rPr lang="zh-CN" altLang="zh-CN" sz="2600" b="1" kern="100" dirty="0">
                <a:latin typeface="Times New Roman"/>
                <a:cs typeface="Times New Roman"/>
              </a:rPr>
              <a:t>若直线</a:t>
            </a:r>
            <a:r>
              <a:rPr lang="en-US" altLang="zh-CN" sz="2600" b="1" i="1" kern="100" dirty="0">
                <a:latin typeface="Times New Roman"/>
                <a:cs typeface="Courier New"/>
              </a:rPr>
              <a:t>l</a:t>
            </a:r>
            <a:r>
              <a:rPr lang="zh-CN" altLang="zh-CN" sz="2600" b="1" kern="100" dirty="0">
                <a:latin typeface="Times New Roman"/>
                <a:cs typeface="Times New Roman"/>
              </a:rPr>
              <a:t>交</a:t>
            </a:r>
            <a:r>
              <a:rPr lang="en-US" altLang="zh-CN" sz="2600" b="1" i="1" kern="100" dirty="0">
                <a:latin typeface="Times New Roman"/>
                <a:cs typeface="Courier New"/>
              </a:rPr>
              <a:t>x</a:t>
            </a:r>
            <a:r>
              <a:rPr lang="zh-CN" altLang="zh-CN" sz="2600" b="1" kern="100" dirty="0">
                <a:latin typeface="Times New Roman"/>
                <a:cs typeface="Times New Roman"/>
              </a:rPr>
              <a:t>轴负半轴于点</a:t>
            </a:r>
            <a:r>
              <a:rPr lang="en-US" altLang="zh-CN" sz="2600" b="1" i="1" kern="100" dirty="0">
                <a:latin typeface="Times New Roman"/>
                <a:cs typeface="Courier New"/>
              </a:rPr>
              <a:t>A</a:t>
            </a:r>
            <a:r>
              <a:rPr lang="zh-CN" altLang="zh-CN" sz="2600" b="1" kern="100" dirty="0">
                <a:latin typeface="Times New Roman"/>
                <a:cs typeface="Times New Roman"/>
              </a:rPr>
              <a:t>，交</a:t>
            </a:r>
            <a:r>
              <a:rPr lang="en-US" altLang="zh-CN" sz="2600" b="1" i="1" kern="100" dirty="0">
                <a:latin typeface="Times New Roman"/>
                <a:cs typeface="Courier New"/>
              </a:rPr>
              <a:t>y</a:t>
            </a:r>
            <a:r>
              <a:rPr lang="zh-CN" altLang="zh-CN" sz="2600" b="1" kern="100" dirty="0">
                <a:latin typeface="Times New Roman"/>
                <a:cs typeface="Times New Roman"/>
              </a:rPr>
              <a:t>轴正半轴于点</a:t>
            </a:r>
            <a:r>
              <a:rPr lang="en-US" altLang="zh-CN" sz="2600" b="1" i="1" kern="100" dirty="0">
                <a:latin typeface="Times New Roman"/>
                <a:cs typeface="Courier New"/>
              </a:rPr>
              <a:t>B</a:t>
            </a:r>
            <a:r>
              <a:rPr lang="zh-CN" altLang="zh-CN" sz="2600" b="1" kern="100" dirty="0">
                <a:latin typeface="Times New Roman"/>
                <a:cs typeface="Times New Roman"/>
              </a:rPr>
              <a:t>，</a:t>
            </a:r>
            <a:r>
              <a:rPr lang="en-US" altLang="zh-CN" sz="2600" b="1" kern="100" dirty="0">
                <a:latin typeface="宋体"/>
                <a:cs typeface="Times New Roman"/>
              </a:rPr>
              <a:t>△</a:t>
            </a:r>
            <a:r>
              <a:rPr lang="en-US" altLang="zh-CN" sz="2600" b="1" i="1" kern="100" dirty="0">
                <a:latin typeface="Times New Roman"/>
                <a:cs typeface="Courier New"/>
              </a:rPr>
              <a:t>AOB</a:t>
            </a:r>
            <a:r>
              <a:rPr lang="zh-CN" altLang="zh-CN" sz="2600" b="1" kern="100" dirty="0">
                <a:latin typeface="Times New Roman"/>
                <a:cs typeface="Times New Roman"/>
              </a:rPr>
              <a:t>的面积为</a:t>
            </a:r>
            <a:r>
              <a:rPr lang="en-US" altLang="zh-CN" sz="2600" b="1" i="1" kern="100" dirty="0">
                <a:latin typeface="Times New Roman"/>
                <a:cs typeface="Courier New"/>
              </a:rPr>
              <a:t>S</a:t>
            </a:r>
            <a:r>
              <a:rPr lang="en-US" altLang="zh-CN" sz="2600" b="1" kern="100" dirty="0">
                <a:latin typeface="Times New Roman"/>
                <a:cs typeface="Courier New"/>
              </a:rPr>
              <a:t>(</a:t>
            </a:r>
            <a:r>
              <a:rPr lang="en-US" altLang="zh-CN" sz="2600" b="1" i="1" kern="100" dirty="0">
                <a:latin typeface="Times New Roman"/>
                <a:cs typeface="Courier New"/>
              </a:rPr>
              <a:t>O</a:t>
            </a:r>
            <a:r>
              <a:rPr lang="zh-CN" altLang="zh-CN" sz="2600" b="1" kern="100" dirty="0">
                <a:latin typeface="Times New Roman"/>
                <a:cs typeface="Times New Roman"/>
              </a:rPr>
              <a:t>为坐标原点</a:t>
            </a:r>
            <a:r>
              <a:rPr lang="en-US" altLang="zh-CN" sz="2600" b="1" kern="100" dirty="0">
                <a:latin typeface="Times New Roman"/>
                <a:cs typeface="Courier New"/>
              </a:rPr>
              <a:t>)</a:t>
            </a:r>
            <a:r>
              <a:rPr lang="zh-CN" altLang="zh-CN" sz="2600" b="1" kern="100" dirty="0">
                <a:latin typeface="Times New Roman"/>
                <a:cs typeface="Times New Roman"/>
              </a:rPr>
              <a:t>，求</a:t>
            </a:r>
            <a:r>
              <a:rPr lang="en-US" altLang="zh-CN" sz="2600" b="1" i="1" kern="100" dirty="0">
                <a:latin typeface="Times New Roman"/>
                <a:cs typeface="Courier New"/>
              </a:rPr>
              <a:t>S</a:t>
            </a:r>
            <a:r>
              <a:rPr lang="zh-CN" altLang="zh-CN" sz="2600" b="1" kern="100" dirty="0">
                <a:latin typeface="Times New Roman"/>
                <a:cs typeface="Times New Roman"/>
              </a:rPr>
              <a:t>的最小值并求此时直线</a:t>
            </a:r>
            <a:r>
              <a:rPr lang="en-US" altLang="zh-CN" sz="2600" b="1" i="1" kern="100" dirty="0">
                <a:latin typeface="Times New Roman"/>
                <a:cs typeface="Courier New"/>
              </a:rPr>
              <a:t>l</a:t>
            </a:r>
            <a:r>
              <a:rPr lang="zh-CN" altLang="zh-CN" sz="2600" b="1" kern="100" dirty="0">
                <a:latin typeface="Times New Roman"/>
                <a:cs typeface="Times New Roman"/>
              </a:rPr>
              <a:t>的方程</a:t>
            </a:r>
            <a:r>
              <a:rPr lang="en-US" altLang="zh-CN" sz="2600" b="1" kern="100" dirty="0">
                <a:latin typeface="Times New Roman"/>
                <a:cs typeface="Courier New"/>
              </a:rPr>
              <a:t>.</a:t>
            </a:r>
            <a:endParaRPr lang="zh-CN" altLang="zh-CN" sz="1050" kern="100" dirty="0">
              <a:effectLst/>
              <a:latin typeface="宋体"/>
              <a:cs typeface="Courier New"/>
            </a:endParaRPr>
          </a:p>
        </p:txBody>
      </p:sp>
      <p:grpSp>
        <p:nvGrpSpPr>
          <p:cNvPr id="19" name="组合 18"/>
          <p:cNvGrpSpPr/>
          <p:nvPr/>
        </p:nvGrpSpPr>
        <p:grpSpPr>
          <a:xfrm>
            <a:off x="428498" y="1357630"/>
            <a:ext cx="11297729" cy="4879721"/>
            <a:chOff x="389254" y="2564892"/>
            <a:chExt cx="11297729" cy="4879721"/>
          </a:xfrm>
        </p:grpSpPr>
        <p:sp>
          <p:nvSpPr>
            <p:cNvPr id="20" name="圆角矩形 19"/>
            <p:cNvSpPr/>
            <p:nvPr>
              <p:custDataLst>
                <p:tags r:id="rId4"/>
              </p:custDataLst>
            </p:nvPr>
          </p:nvSpPr>
          <p:spPr>
            <a:xfrm>
              <a:off x="389254" y="2677923"/>
              <a:ext cx="11297729" cy="4766690"/>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21" name="矩形 20"/>
            <p:cNvSpPr/>
            <p:nvPr>
              <p:custDataLst>
                <p:tags r:id="rId5"/>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2" name="图片 21"/>
            <p:cNvPicPr>
              <a:picLocks noChangeAspect="1"/>
            </p:cNvPicPr>
            <p:nvPr>
              <p:custDataLst>
                <p:tags r:id="rId6"/>
              </p:custDataLst>
            </p:nvPr>
          </p:nvPicPr>
          <p:blipFill>
            <a:blip r:embed="rId8"/>
            <a:stretch>
              <a:fillRect/>
            </a:stretch>
          </p:blipFill>
          <p:spPr>
            <a:xfrm>
              <a:off x="983615" y="2564892"/>
              <a:ext cx="224790" cy="202565"/>
            </a:xfrm>
            <a:prstGeom prst="rect">
              <a:avLst/>
            </a:prstGeom>
          </p:spPr>
        </p:pic>
      </p:grpSp>
      <p:sp>
        <p:nvSpPr>
          <p:cNvPr id="12" name="矩形 11"/>
          <p:cNvSpPr/>
          <p:nvPr>
            <p:custDataLst>
              <p:tags r:id="rId3"/>
            </p:custDataLst>
          </p:nvPr>
        </p:nvSpPr>
        <p:spPr>
          <a:xfrm>
            <a:off x="539689" y="1617986"/>
            <a:ext cx="11076375" cy="692497"/>
          </a:xfrm>
          <a:prstGeom prst="rect">
            <a:avLst/>
          </a:prstGeom>
        </p:spPr>
        <p:txBody>
          <a:bodyPr wrap="square">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由题意可知</a:t>
            </a:r>
            <a:r>
              <a:rPr lang="en-US" altLang="zh-CN" sz="2600" b="1" i="1" kern="100" dirty="0">
                <a:latin typeface="Times New Roman"/>
                <a:ea typeface="宋体" pitchFamily="2" charset="-122"/>
              </a:rPr>
              <a:t>k</a:t>
            </a:r>
            <a:r>
              <a:rPr lang="en-US" altLang="zh-CN" sz="2600" b="1" kern="100" dirty="0">
                <a:latin typeface="宋体"/>
                <a:ea typeface="宋体" pitchFamily="2" charset="-122"/>
                <a:cs typeface="Times New Roman"/>
              </a:rPr>
              <a:t>≠</a:t>
            </a:r>
            <a:r>
              <a:rPr lang="en-US" altLang="zh-CN" sz="2600" b="1" kern="100" dirty="0">
                <a:latin typeface="Times New Roman"/>
                <a:ea typeface="宋体" pitchFamily="2" charset="-122"/>
              </a:rPr>
              <a:t>0</a:t>
            </a:r>
            <a:r>
              <a:rPr lang="zh-CN" altLang="zh-CN" sz="2600" b="1" kern="100" dirty="0">
                <a:latin typeface="Times New Roman"/>
                <a:ea typeface="宋体" pitchFamily="2" charset="-122"/>
                <a:cs typeface="Times New Roman"/>
              </a:rPr>
              <a:t>，再由</a:t>
            </a:r>
            <a:r>
              <a:rPr lang="en-US" altLang="zh-CN" sz="2600" b="1" i="1" kern="100" dirty="0">
                <a:latin typeface="Times New Roman"/>
                <a:ea typeface="宋体" pitchFamily="2" charset="-122"/>
              </a:rPr>
              <a:t>l</a:t>
            </a:r>
            <a:r>
              <a:rPr lang="zh-CN" altLang="zh-CN" sz="2600" b="1" kern="100" dirty="0">
                <a:latin typeface="Times New Roman"/>
                <a:ea typeface="宋体" pitchFamily="2" charset="-122"/>
                <a:cs typeface="Times New Roman"/>
              </a:rPr>
              <a:t>的方程，</a:t>
            </a:r>
            <a:endParaRPr lang="zh-CN" altLang="zh-CN" sz="1050" kern="100" dirty="0">
              <a:effectLst/>
              <a:latin typeface="宋体"/>
              <a:cs typeface="Courier New"/>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3326535474"/>
              </p:ext>
            </p:extLst>
          </p:nvPr>
        </p:nvGraphicFramePr>
        <p:xfrm>
          <a:off x="676656" y="2222500"/>
          <a:ext cx="11480800" cy="990600"/>
        </p:xfrm>
        <a:graphic>
          <a:graphicData uri="http://schemas.openxmlformats.org/presentationml/2006/ole">
            <mc:AlternateContent xmlns:mc="http://schemas.openxmlformats.org/markup-compatibility/2006">
              <mc:Choice xmlns:v="urn:schemas-microsoft-com:vml" Requires="v">
                <p:oleObj spid="_x0000_s35881" name="Document" r:id="rId10" imgW="11497045" imgH="989162" progId="Word.Document.8">
                  <p:embed/>
                </p:oleObj>
              </mc:Choice>
              <mc:Fallback>
                <p:oleObj name="Document" r:id="rId10" imgW="11497045" imgH="989162" progId="Word.Document.8">
                  <p:embed/>
                  <p:pic>
                    <p:nvPicPr>
                      <p:cNvPr id="0" name=""/>
                      <p:cNvPicPr/>
                      <p:nvPr/>
                    </p:nvPicPr>
                    <p:blipFill>
                      <a:blip r:embed="rId11"/>
                      <a:stretch>
                        <a:fillRect/>
                      </a:stretch>
                    </p:blipFill>
                    <p:spPr>
                      <a:xfrm>
                        <a:off x="676656" y="2222500"/>
                        <a:ext cx="11480800" cy="9906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1268554386"/>
              </p:ext>
            </p:extLst>
          </p:nvPr>
        </p:nvGraphicFramePr>
        <p:xfrm>
          <a:off x="689356" y="3098673"/>
          <a:ext cx="11480800" cy="1384300"/>
        </p:xfrm>
        <a:graphic>
          <a:graphicData uri="http://schemas.openxmlformats.org/presentationml/2006/ole">
            <mc:AlternateContent xmlns:mc="http://schemas.openxmlformats.org/markup-compatibility/2006">
              <mc:Choice xmlns:v="urn:schemas-microsoft-com:vml" Requires="v">
                <p:oleObj spid="_x0000_s35882" name="Document" r:id="rId13" imgW="11497045" imgH="1384540" progId="Word.Document.8">
                  <p:embed/>
                </p:oleObj>
              </mc:Choice>
              <mc:Fallback>
                <p:oleObj name="Document" r:id="rId13" imgW="11497045" imgH="1384540" progId="Word.Document.8">
                  <p:embed/>
                  <p:pic>
                    <p:nvPicPr>
                      <p:cNvPr id="0" name=""/>
                      <p:cNvPicPr/>
                      <p:nvPr/>
                    </p:nvPicPr>
                    <p:blipFill>
                      <a:blip r:embed="rId14"/>
                      <a:stretch>
                        <a:fillRect/>
                      </a:stretch>
                    </p:blipFill>
                    <p:spPr>
                      <a:xfrm>
                        <a:off x="689356" y="3098673"/>
                        <a:ext cx="11480800" cy="1384300"/>
                      </a:xfrm>
                      <a:prstGeom prst="rect">
                        <a:avLst/>
                      </a:prstGeom>
                    </p:spPr>
                  </p:pic>
                </p:oleObj>
              </mc:Fallback>
            </mc:AlternateContent>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val="2416350381"/>
              </p:ext>
            </p:extLst>
          </p:nvPr>
        </p:nvGraphicFramePr>
        <p:xfrm>
          <a:off x="599440" y="4459351"/>
          <a:ext cx="9893300" cy="1778000"/>
        </p:xfrm>
        <a:graphic>
          <a:graphicData uri="http://schemas.openxmlformats.org/presentationml/2006/ole">
            <mc:AlternateContent xmlns:mc="http://schemas.openxmlformats.org/markup-compatibility/2006">
              <mc:Choice xmlns:v="urn:schemas-microsoft-com:vml" Requires="v">
                <p:oleObj spid="_x0000_s35883" name="Document" r:id="rId16" imgW="9898702" imgH="1780276" progId="Word.Document.8">
                  <p:embed/>
                </p:oleObj>
              </mc:Choice>
              <mc:Fallback>
                <p:oleObj name="Document" r:id="rId16" imgW="9898702" imgH="1780276" progId="Word.Document.8">
                  <p:embed/>
                  <p:pic>
                    <p:nvPicPr>
                      <p:cNvPr id="0" name=""/>
                      <p:cNvPicPr/>
                      <p:nvPr/>
                    </p:nvPicPr>
                    <p:blipFill>
                      <a:blip r:embed="rId17"/>
                      <a:stretch>
                        <a:fillRect/>
                      </a:stretch>
                    </p:blipFill>
                    <p:spPr>
                      <a:xfrm>
                        <a:off x="599440" y="4459351"/>
                        <a:ext cx="9893300" cy="1778000"/>
                      </a:xfrm>
                      <a:prstGeom prst="rect">
                        <a:avLst/>
                      </a:prstGeom>
                    </p:spPr>
                  </p:pic>
                </p:oleObj>
              </mc:Fallback>
            </mc:AlternateContent>
          </a:graphicData>
        </a:graphic>
      </p:graphicFrame>
    </p:spTree>
    <p:extLst>
      <p:ext uri="{BB962C8B-B14F-4D97-AF65-F5344CB8AC3E}">
        <p14:creationId xmlns:p14="http://schemas.microsoft.com/office/powerpoint/2010/main" val="181215196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linds(horizontal)">
                                      <p:cBhvr>
                                        <p:cTn id="7" dur="500"/>
                                        <p:tgtEl>
                                          <p:spTgt spid="1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blinds(horizontal)">
                                      <p:cBhvr>
                                        <p:cTn id="10" dur="500"/>
                                        <p:tgtEl>
                                          <p:spTgt spid="1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blinds(horizontal)">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blinds(horizontal)">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blinds(horizontal)">
                                      <p:cBhvr>
                                        <p:cTn id="2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p:cNvGrpSpPr/>
          <p:nvPr/>
        </p:nvGrpSpPr>
        <p:grpSpPr>
          <a:xfrm>
            <a:off x="415798" y="430022"/>
            <a:ext cx="11297729" cy="2160270"/>
            <a:chOff x="389254" y="2564892"/>
            <a:chExt cx="11297729" cy="2160270"/>
          </a:xfrm>
        </p:grpSpPr>
        <p:sp>
          <p:nvSpPr>
            <p:cNvPr id="20" name="圆角矩形 19"/>
            <p:cNvSpPr/>
            <p:nvPr>
              <p:custDataLst>
                <p:tags r:id="rId2"/>
              </p:custDataLst>
            </p:nvPr>
          </p:nvSpPr>
          <p:spPr>
            <a:xfrm>
              <a:off x="389254" y="2677923"/>
              <a:ext cx="11297729" cy="2047239"/>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21" name="矩形 20"/>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2" name="图片 21"/>
            <p:cNvPicPr>
              <a:picLocks noChangeAspect="1"/>
            </p:cNvPicPr>
            <p:nvPr>
              <p:custDataLst>
                <p:tags r:id="rId4"/>
              </p:custDataLst>
            </p:nvPr>
          </p:nvPicPr>
          <p:blipFill>
            <a:blip r:embed="rId6"/>
            <a:stretch>
              <a:fillRect/>
            </a:stretch>
          </p:blipFill>
          <p:spPr>
            <a:xfrm>
              <a:off x="983615" y="2564892"/>
              <a:ext cx="224790" cy="202565"/>
            </a:xfrm>
            <a:prstGeom prst="rect">
              <a:avLst/>
            </a:prstGeom>
          </p:spPr>
        </p:pic>
      </p:grpSp>
      <p:graphicFrame>
        <p:nvGraphicFramePr>
          <p:cNvPr id="7" name="对象 6"/>
          <p:cNvGraphicFramePr>
            <a:graphicFrameLocks noChangeAspect="1"/>
          </p:cNvGraphicFramePr>
          <p:nvPr>
            <p:extLst>
              <p:ext uri="{D42A27DB-BD31-4B8C-83A1-F6EECF244321}">
                <p14:modId xmlns:p14="http://schemas.microsoft.com/office/powerpoint/2010/main" val="812976247"/>
              </p:ext>
            </p:extLst>
          </p:nvPr>
        </p:nvGraphicFramePr>
        <p:xfrm>
          <a:off x="600456" y="748284"/>
          <a:ext cx="11480800" cy="990600"/>
        </p:xfrm>
        <a:graphic>
          <a:graphicData uri="http://schemas.openxmlformats.org/presentationml/2006/ole">
            <mc:AlternateContent xmlns:mc="http://schemas.openxmlformats.org/markup-compatibility/2006">
              <mc:Choice xmlns:v="urn:schemas-microsoft-com:vml" Requires="v">
                <p:oleObj spid="_x0000_s36892" name="Document" r:id="rId8" imgW="11497045" imgH="989162" progId="Word.Document.8">
                  <p:embed/>
                </p:oleObj>
              </mc:Choice>
              <mc:Fallback>
                <p:oleObj name="Document" r:id="rId8" imgW="11497045" imgH="989162" progId="Word.Document.8">
                  <p:embed/>
                  <p:pic>
                    <p:nvPicPr>
                      <p:cNvPr id="0" name=""/>
                      <p:cNvPicPr/>
                      <p:nvPr/>
                    </p:nvPicPr>
                    <p:blipFill>
                      <a:blip r:embed="rId9"/>
                      <a:stretch>
                        <a:fillRect/>
                      </a:stretch>
                    </p:blipFill>
                    <p:spPr>
                      <a:xfrm>
                        <a:off x="600456" y="748284"/>
                        <a:ext cx="11480800" cy="9906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2318359480"/>
              </p:ext>
            </p:extLst>
          </p:nvPr>
        </p:nvGraphicFramePr>
        <p:xfrm>
          <a:off x="673100" y="1624584"/>
          <a:ext cx="11480800" cy="1371600"/>
        </p:xfrm>
        <a:graphic>
          <a:graphicData uri="http://schemas.openxmlformats.org/presentationml/2006/ole">
            <mc:AlternateContent xmlns:mc="http://schemas.openxmlformats.org/markup-compatibility/2006">
              <mc:Choice xmlns:v="urn:schemas-microsoft-com:vml" Requires="v">
                <p:oleObj spid="_x0000_s36893" name="Document" r:id="rId11" imgW="11497045" imgH="1380586" progId="Word.Document.8">
                  <p:embed/>
                </p:oleObj>
              </mc:Choice>
              <mc:Fallback>
                <p:oleObj name="Document" r:id="rId11" imgW="11497045" imgH="1380586" progId="Word.Document.8">
                  <p:embed/>
                  <p:pic>
                    <p:nvPicPr>
                      <p:cNvPr id="0" name=""/>
                      <p:cNvPicPr/>
                      <p:nvPr/>
                    </p:nvPicPr>
                    <p:blipFill>
                      <a:blip r:embed="rId12"/>
                      <a:stretch>
                        <a:fillRect/>
                      </a:stretch>
                    </p:blipFill>
                    <p:spPr>
                      <a:xfrm>
                        <a:off x="673100" y="1624584"/>
                        <a:ext cx="11480800" cy="1371600"/>
                      </a:xfrm>
                      <a:prstGeom prst="rect">
                        <a:avLst/>
                      </a:prstGeom>
                    </p:spPr>
                  </p:pic>
                </p:oleObj>
              </mc:Fallback>
            </mc:AlternateContent>
          </a:graphicData>
        </a:graphic>
      </p:graphicFrame>
    </p:spTree>
    <p:extLst>
      <p:ext uri="{BB962C8B-B14F-4D97-AF65-F5344CB8AC3E}">
        <p14:creationId xmlns:p14="http://schemas.microsoft.com/office/powerpoint/2010/main" val="2312114373"/>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linds(horizontal)">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E:\2023\课件\同步\2024（秋）数学 选择性必修 第一册 人教A版（新教材新标准）学生用书（鲁津京琼粤……）\封面\封面封底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45" y="-4919"/>
            <a:ext cx="12209490" cy="6867839"/>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custDataLst>
              <p:tags r:id="rId1"/>
            </p:custDataLst>
          </p:nvPr>
        </p:nvSpPr>
        <p:spPr>
          <a:xfrm flipV="1">
            <a:off x="0" y="1929765"/>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srgbClr>
              </a:solidFill>
              <a:latin typeface="微软雅黑" panose="020B0503020204020204" pitchFamily="34" charset="-122"/>
            </a:endParaRPr>
          </a:p>
        </p:txBody>
      </p:sp>
      <p:sp>
        <p:nvSpPr>
          <p:cNvPr id="12" name="矩形 11"/>
          <p:cNvSpPr/>
          <p:nvPr>
            <p:custDataLst>
              <p:tags r:id="rId2"/>
            </p:custDataLst>
          </p:nvPr>
        </p:nvSpPr>
        <p:spPr>
          <a:xfrm>
            <a:off x="1932305" y="2492375"/>
            <a:ext cx="1216660" cy="135445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descr="创新设计字体-01"/>
          <p:cNvPicPr>
            <a:picLocks noChangeAspect="1"/>
          </p:cNvPicPr>
          <p:nvPr>
            <p:custDataLst>
              <p:tags r:id="rId3"/>
            </p:custDataLst>
          </p:nvPr>
        </p:nvPicPr>
        <p:blipFill>
          <a:blip r:embed="rId6">
            <a:lum bright="100000"/>
          </a:blip>
          <a:stretch>
            <a:fillRect/>
          </a:stretch>
        </p:blipFill>
        <p:spPr>
          <a:xfrm>
            <a:off x="1950403" y="2564765"/>
            <a:ext cx="1180465" cy="1209675"/>
          </a:xfrm>
          <a:prstGeom prst="rect">
            <a:avLst/>
          </a:prstGeom>
        </p:spPr>
      </p:pic>
      <p:sp>
        <p:nvSpPr>
          <p:cNvPr id="9" name="矩形 8"/>
          <p:cNvSpPr/>
          <p:nvPr/>
        </p:nvSpPr>
        <p:spPr>
          <a:xfrm>
            <a:off x="3211126" y="2494791"/>
            <a:ext cx="4648455" cy="582295"/>
          </a:xfrm>
          <a:prstGeom prst="rect">
            <a:avLst/>
          </a:prstGeom>
        </p:spPr>
        <p:txBody>
          <a:bodyPr wrap="square" lIns="91410" tIns="45704" rIns="91410" bIns="45704">
            <a:spAutoFit/>
          </a:bodyPr>
          <a:lstStyle/>
          <a:p>
            <a:pPr>
              <a:lnSpc>
                <a:spcPct val="100000"/>
              </a:lnSpc>
              <a:defRPr/>
            </a:pPr>
            <a:r>
              <a:rPr lang="zh-CN" altLang="en-US" sz="3200" b="1" dirty="0">
                <a:solidFill>
                  <a:schemeClr val="tx1">
                    <a:lumMod val="50000"/>
                    <a:lumOff val="50000"/>
                  </a:schemeClr>
                </a:solidFill>
                <a:latin typeface="微软雅黑" panose="020B0503020204020204" pitchFamily="34" charset="-122"/>
              </a:rPr>
              <a:t>本课结束</a:t>
            </a:r>
          </a:p>
        </p:txBody>
      </p:sp>
      <p:sp>
        <p:nvSpPr>
          <p:cNvPr id="10" name="标题 1"/>
          <p:cNvSpPr txBox="1"/>
          <p:nvPr/>
        </p:nvSpPr>
        <p:spPr>
          <a:xfrm>
            <a:off x="3206825" y="2929049"/>
            <a:ext cx="7465308" cy="913055"/>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smtClean="0">
                <a:solidFill>
                  <a:schemeClr val="tx1">
                    <a:lumMod val="75000"/>
                    <a:lumOff val="25000"/>
                  </a:schemeClr>
                </a:solidFill>
                <a:latin typeface="微软雅黑" panose="020B0503020204020204" pitchFamily="34" charset="-122"/>
              </a:rPr>
              <a:t>更多精彩内容请登录：</a:t>
            </a:r>
            <a:r>
              <a:rPr lang="en-US" altLang="zh-CN" sz="2700" b="1" dirty="0" smtClean="0">
                <a:solidFill>
                  <a:schemeClr val="tx1">
                    <a:lumMod val="75000"/>
                    <a:lumOff val="25000"/>
                  </a:schemeClr>
                </a:solidFill>
                <a:latin typeface="微软雅黑" panose="020B0503020204020204" pitchFamily="34" charset="-122"/>
              </a:rPr>
              <a:t>www.xinjiaoyu.com</a:t>
            </a:r>
          </a:p>
        </p:txBody>
      </p:sp>
    </p:spTree>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435">
                                          <p:stCondLst>
                                            <p:cond delay="0"/>
                                          </p:stCondLst>
                                        </p:cTn>
                                        <p:tgtEl>
                                          <p:spTgt spid="10"/>
                                        </p:tgtEl>
                                      </p:cBhvr>
                                    </p:animEffect>
                                    <p:anim calcmode="lin" valueType="num">
                                      <p:cBhvr>
                                        <p:cTn id="8" dur="1367"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10"/>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10"/>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10"/>
                                        </p:tgtEl>
                                        <p:attrNameLst>
                                          <p:attrName>ppt_y</p:attrName>
                                        </p:attrNameLst>
                                      </p:cBhvr>
                                      <p:tavLst>
                                        <p:tav tm="0" fmla="#ppt_y-sin(pi*$)/81">
                                          <p:val>
                                            <p:fltVal val="0"/>
                                          </p:val>
                                        </p:tav>
                                        <p:tav tm="100000">
                                          <p:val>
                                            <p:fltVal val="1"/>
                                          </p:val>
                                        </p:tav>
                                      </p:tavLst>
                                    </p:anim>
                                    <p:animScale>
                                      <p:cBhvr>
                                        <p:cTn id="13" dur="20">
                                          <p:stCondLst>
                                            <p:cond delay="487"/>
                                          </p:stCondLst>
                                        </p:cTn>
                                        <p:tgtEl>
                                          <p:spTgt spid="10"/>
                                        </p:tgtEl>
                                      </p:cBhvr>
                                      <p:to x="100000" y="60000"/>
                                    </p:animScale>
                                    <p:animScale>
                                      <p:cBhvr>
                                        <p:cTn id="14" dur="124" decel="50000">
                                          <p:stCondLst>
                                            <p:cond delay="507"/>
                                          </p:stCondLst>
                                        </p:cTn>
                                        <p:tgtEl>
                                          <p:spTgt spid="10"/>
                                        </p:tgtEl>
                                      </p:cBhvr>
                                      <p:to x="100000" y="100000"/>
                                    </p:animScale>
                                    <p:animScale>
                                      <p:cBhvr>
                                        <p:cTn id="15" dur="20">
                                          <p:stCondLst>
                                            <p:cond delay="984"/>
                                          </p:stCondLst>
                                        </p:cTn>
                                        <p:tgtEl>
                                          <p:spTgt spid="10"/>
                                        </p:tgtEl>
                                      </p:cBhvr>
                                      <p:to x="100000" y="80000"/>
                                    </p:animScale>
                                    <p:animScale>
                                      <p:cBhvr>
                                        <p:cTn id="16" dur="124" decel="50000">
                                          <p:stCondLst>
                                            <p:cond delay="1004"/>
                                          </p:stCondLst>
                                        </p:cTn>
                                        <p:tgtEl>
                                          <p:spTgt spid="10"/>
                                        </p:tgtEl>
                                      </p:cBhvr>
                                      <p:to x="100000" y="100000"/>
                                    </p:animScale>
                                    <p:animScale>
                                      <p:cBhvr>
                                        <p:cTn id="17" dur="20">
                                          <p:stCondLst>
                                            <p:cond delay="1231"/>
                                          </p:stCondLst>
                                        </p:cTn>
                                        <p:tgtEl>
                                          <p:spTgt spid="10"/>
                                        </p:tgtEl>
                                      </p:cBhvr>
                                      <p:to x="100000" y="90000"/>
                                    </p:animScale>
                                    <p:animScale>
                                      <p:cBhvr>
                                        <p:cTn id="18" dur="124" decel="50000">
                                          <p:stCondLst>
                                            <p:cond delay="1251"/>
                                          </p:stCondLst>
                                        </p:cTn>
                                        <p:tgtEl>
                                          <p:spTgt spid="10"/>
                                        </p:tgtEl>
                                      </p:cBhvr>
                                      <p:to x="100000" y="100000"/>
                                    </p:animScale>
                                    <p:animScale>
                                      <p:cBhvr>
                                        <p:cTn id="19" dur="20">
                                          <p:stCondLst>
                                            <p:cond delay="1356"/>
                                          </p:stCondLst>
                                        </p:cTn>
                                        <p:tgtEl>
                                          <p:spTgt spid="10"/>
                                        </p:tgtEl>
                                      </p:cBhvr>
                                      <p:to x="100000" y="95000"/>
                                    </p:animScale>
                                    <p:animScale>
                                      <p:cBhvr>
                                        <p:cTn id="20" dur="124" decel="50000">
                                          <p:stCondLst>
                                            <p:cond delay="1376"/>
                                          </p:stCondLst>
                                        </p:cTn>
                                        <p:tgtEl>
                                          <p:spTgt spid="1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237173" y="776287"/>
            <a:ext cx="11537950" cy="616579"/>
          </a:xfrm>
          <a:prstGeom prst="rect">
            <a:avLst/>
          </a:prstGeom>
        </p:spPr>
        <p:txBody>
          <a:bodyPr>
            <a:spAutoFit/>
          </a:bodyPr>
          <a:lstStyle/>
          <a:p>
            <a:pPr algn="just">
              <a:lnSpc>
                <a:spcPct val="150000"/>
              </a:lnSpc>
              <a:spcAft>
                <a:spcPts val="0"/>
              </a:spcAft>
              <a:tabLst>
                <a:tab pos="2430780" algn="l"/>
              </a:tabLst>
            </a:pPr>
            <a:r>
              <a:rPr lang="zh-CN" altLang="zh-CN" sz="2600" b="1" kern="100">
                <a:solidFill>
                  <a:srgbClr val="0000FF"/>
                </a:solidFill>
                <a:latin typeface="Arial"/>
                <a:ea typeface="黑体"/>
                <a:cs typeface="Arial"/>
              </a:rPr>
              <a:t>探究</a:t>
            </a:r>
            <a:r>
              <a:rPr lang="en-US" altLang="zh-CN" sz="2600" b="1" kern="100" dirty="0">
                <a:solidFill>
                  <a:srgbClr val="0000FF"/>
                </a:solidFill>
                <a:latin typeface="Arial"/>
                <a:ea typeface="黑体"/>
                <a:cs typeface="Courier New"/>
              </a:rPr>
              <a:t>2</a:t>
            </a:r>
            <a:r>
              <a:rPr lang="en-US" altLang="zh-CN" sz="2600" b="1" kern="100" dirty="0">
                <a:solidFill>
                  <a:srgbClr val="0000FF"/>
                </a:solidFill>
                <a:latin typeface="Times New Roman"/>
                <a:cs typeface="Courier New"/>
              </a:rPr>
              <a:t> </a:t>
            </a:r>
            <a:r>
              <a:rPr lang="zh-CN" altLang="zh-CN" sz="2600" b="1" kern="100" dirty="0">
                <a:latin typeface="Times New Roman"/>
                <a:cs typeface="Times New Roman"/>
              </a:rPr>
              <a:t>任意一个关于</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的二元一次方程都表示一条直线吗？</a:t>
            </a:r>
            <a:endParaRPr lang="zh-CN" altLang="zh-CN" sz="1050" kern="100" dirty="0">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1969995225"/>
              </p:ext>
            </p:extLst>
          </p:nvPr>
        </p:nvGraphicFramePr>
        <p:xfrm>
          <a:off x="596900" y="1574800"/>
          <a:ext cx="11379200" cy="1384300"/>
        </p:xfrm>
        <a:graphic>
          <a:graphicData uri="http://schemas.openxmlformats.org/presentationml/2006/ole">
            <mc:AlternateContent xmlns:mc="http://schemas.openxmlformats.org/markup-compatibility/2006">
              <mc:Choice xmlns:v="urn:schemas-microsoft-com:vml" Requires="v">
                <p:oleObj spid="_x0000_s1040" name="Document" r:id="rId5" imgW="11387559" imgH="1384540" progId="Word.Document.8">
                  <p:embed/>
                </p:oleObj>
              </mc:Choice>
              <mc:Fallback>
                <p:oleObj name="Document" r:id="rId5" imgW="11387559" imgH="1384540" progId="Word.Document.8">
                  <p:embed/>
                  <p:pic>
                    <p:nvPicPr>
                      <p:cNvPr id="0" name=""/>
                      <p:cNvPicPr/>
                      <p:nvPr/>
                    </p:nvPicPr>
                    <p:blipFill>
                      <a:blip r:embed="rId6"/>
                      <a:stretch>
                        <a:fillRect/>
                      </a:stretch>
                    </p:blipFill>
                    <p:spPr>
                      <a:xfrm>
                        <a:off x="596900" y="1574800"/>
                        <a:ext cx="11379200" cy="1384300"/>
                      </a:xfrm>
                      <a:prstGeom prst="rect">
                        <a:avLst/>
                      </a:prstGeom>
                    </p:spPr>
                  </p:pic>
                </p:oleObj>
              </mc:Fallback>
            </mc:AlternateContent>
          </a:graphicData>
        </a:graphic>
      </p:graphicFrame>
    </p:spTree>
    <p:extLst>
      <p:ext uri="{BB962C8B-B14F-4D97-AF65-F5344CB8AC3E}">
        <p14:creationId xmlns:p14="http://schemas.microsoft.com/office/powerpoint/2010/main" val="2776634089"/>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custDataLst>
              <p:tags r:id="rId1"/>
            </p:custDataLst>
          </p:nvPr>
        </p:nvSpPr>
        <p:spPr>
          <a:xfrm>
            <a:off x="0" y="0"/>
            <a:ext cx="12189600" cy="653508"/>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60973" y="767618"/>
            <a:ext cx="11537950" cy="616579"/>
          </a:xfrm>
          <a:prstGeom prst="rect">
            <a:avLst/>
          </a:prstGeom>
        </p:spPr>
        <p:txBody>
          <a:bodyPr>
            <a:spAutoFit/>
          </a:bodyPr>
          <a:lstStyle/>
          <a:p>
            <a:pPr algn="just">
              <a:lnSpc>
                <a:spcPct val="150000"/>
              </a:lnSpc>
              <a:spcAft>
                <a:spcPts val="0"/>
              </a:spcAft>
              <a:tabLst>
                <a:tab pos="2430780" algn="l"/>
              </a:tabLst>
            </a:pPr>
            <a:r>
              <a:rPr lang="en-US" altLang="zh-CN" sz="2600" b="1" kern="100">
                <a:latin typeface="Times New Roman"/>
                <a:cs typeface="Courier New"/>
              </a:rPr>
              <a:t>1.</a:t>
            </a:r>
            <a:r>
              <a:rPr lang="zh-CN" altLang="zh-CN" sz="2600" b="1" kern="100" dirty="0">
                <a:latin typeface="Times New Roman"/>
                <a:cs typeface="Times New Roman"/>
              </a:rPr>
              <a:t>直线的一般式方程</a:t>
            </a:r>
            <a:endParaRPr lang="zh-CN" altLang="zh-CN" sz="1050" kern="100" dirty="0">
              <a:effectLst/>
              <a:latin typeface="宋体"/>
              <a:cs typeface="Courier New"/>
            </a:endParaRPr>
          </a:p>
        </p:txBody>
      </p:sp>
      <p:sp>
        <p:nvSpPr>
          <p:cNvPr id="4" name="更多2018年PPT下载：http://www.ppt20.com/u/739134/"/>
          <p:cNvSpPr>
            <a:spLocks noChangeArrowheads="1"/>
          </p:cNvSpPr>
          <p:nvPr/>
        </p:nvSpPr>
        <p:spPr bwMode="auto">
          <a:xfrm>
            <a:off x="263271" y="65769"/>
            <a:ext cx="252095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00000"/>
              </a:lnSpc>
            </a:pPr>
            <a:r>
              <a:rPr lang="zh-CN" altLang="en-US" sz="2800" b="1" dirty="0">
                <a:solidFill>
                  <a:schemeClr val="bg1"/>
                </a:solidFill>
                <a:latin typeface="微软雅黑" panose="020B0503020204020204" pitchFamily="34" charset="-122"/>
                <a:ea typeface="微软雅黑" panose="020B0503020204020204" pitchFamily="34" charset="-122"/>
              </a:rPr>
              <a:t>知识梳理</a:t>
            </a:r>
          </a:p>
        </p:txBody>
      </p:sp>
      <p:sp>
        <p:nvSpPr>
          <p:cNvPr id="5" name="矩形 4"/>
          <p:cNvSpPr/>
          <p:nvPr/>
        </p:nvSpPr>
        <p:spPr>
          <a:xfrm>
            <a:off x="457213" y="1421465"/>
            <a:ext cx="10869271" cy="1292662"/>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cs typeface="Times New Roman"/>
              </a:rPr>
              <a:t>我们把关于</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的二元</a:t>
            </a:r>
            <a:r>
              <a:rPr lang="zh-CN" altLang="zh-CN" sz="2600" b="1" kern="100" dirty="0" smtClean="0">
                <a:latin typeface="Times New Roman"/>
                <a:cs typeface="Times New Roman"/>
              </a:rPr>
              <a:t>一次方程</a:t>
            </a:r>
            <a:r>
              <a:rPr lang="en-US" altLang="zh-CN" sz="2600" b="1" kern="100" dirty="0" smtClean="0">
                <a:latin typeface="Times New Roman"/>
                <a:ea typeface="宋体"/>
                <a:cs typeface="Times New Roman"/>
                <a:sym typeface="Times New Roman"/>
              </a:rPr>
              <a:t>____________________</a:t>
            </a:r>
            <a:r>
              <a:rPr lang="en-US" altLang="zh-CN" sz="2600" b="1" i="1" kern="100" dirty="0" smtClean="0">
                <a:latin typeface="Times New Roman"/>
                <a:cs typeface="Courier New"/>
              </a:rPr>
              <a:t> </a:t>
            </a:r>
            <a:r>
              <a:rPr lang="en-US" altLang="zh-CN" sz="2600" b="1" kern="100" dirty="0" smtClean="0">
                <a:latin typeface="Times New Roman"/>
                <a:cs typeface="Courier New"/>
              </a:rPr>
              <a:t>(</a:t>
            </a:r>
            <a:r>
              <a:rPr lang="zh-CN" altLang="zh-CN" sz="2600" b="1" kern="100" dirty="0">
                <a:latin typeface="Times New Roman"/>
                <a:cs typeface="Times New Roman"/>
              </a:rPr>
              <a:t>其中</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i="1" kern="100" dirty="0">
                <a:latin typeface="Times New Roman"/>
                <a:cs typeface="Courier New"/>
              </a:rPr>
              <a:t>B</a:t>
            </a:r>
            <a:r>
              <a:rPr lang="zh-CN" altLang="zh-CN" sz="2600" b="1" kern="100" dirty="0">
                <a:latin typeface="Times New Roman"/>
                <a:cs typeface="Times New Roman"/>
              </a:rPr>
              <a:t>不同时为</a:t>
            </a:r>
            <a:r>
              <a:rPr lang="en-US" altLang="zh-CN" sz="2600" b="1" kern="100" dirty="0">
                <a:latin typeface="Times New Roman"/>
                <a:cs typeface="Courier New"/>
              </a:rPr>
              <a:t>0)</a:t>
            </a:r>
            <a:r>
              <a:rPr lang="zh-CN" altLang="zh-CN" sz="2600" b="1" kern="100" dirty="0">
                <a:latin typeface="Times New Roman"/>
                <a:cs typeface="Times New Roman"/>
              </a:rPr>
              <a:t>叫做直线的一般式方程，简称一般式</a:t>
            </a:r>
            <a:r>
              <a:rPr lang="en-US" altLang="zh-CN" sz="2600" b="1" kern="100" dirty="0">
                <a:latin typeface="Times New Roman"/>
                <a:cs typeface="Courier New"/>
              </a:rPr>
              <a:t>.</a:t>
            </a:r>
            <a:endParaRPr lang="zh-CN" altLang="zh-CN" sz="1050" kern="100" dirty="0">
              <a:effectLst/>
              <a:latin typeface="宋体"/>
              <a:cs typeface="Courier New"/>
            </a:endParaRPr>
          </a:p>
        </p:txBody>
      </p:sp>
      <p:sp>
        <p:nvSpPr>
          <p:cNvPr id="2" name="矩形 1"/>
          <p:cNvSpPr/>
          <p:nvPr/>
        </p:nvSpPr>
        <p:spPr>
          <a:xfrm>
            <a:off x="5688441" y="1472057"/>
            <a:ext cx="2339102" cy="492443"/>
          </a:xfrm>
          <a:prstGeom prst="rect">
            <a:avLst/>
          </a:prstGeom>
        </p:spPr>
        <p:txBody>
          <a:bodyPr wrap="none">
            <a:spAutoFit/>
          </a:bodyPr>
          <a:lstStyle/>
          <a:p>
            <a:r>
              <a:rPr lang="en-US" altLang="zh-CN" sz="2600" b="1" i="1" kern="100">
                <a:solidFill>
                  <a:srgbClr val="C00000"/>
                </a:solidFill>
                <a:latin typeface="Times New Roman"/>
                <a:ea typeface="宋体"/>
                <a:cs typeface="Courier New"/>
                <a:sym typeface="Times New Roman"/>
              </a:rPr>
              <a:t>Ax</a:t>
            </a:r>
            <a:r>
              <a:rPr lang="zh-CN" altLang="zh-CN" sz="2600" b="1" kern="100" dirty="0">
                <a:solidFill>
                  <a:srgbClr val="C00000"/>
                </a:solidFill>
                <a:latin typeface="Times New Roman"/>
                <a:ea typeface="宋体"/>
                <a:cs typeface="Times New Roman"/>
                <a:sym typeface="Times New Roman"/>
              </a:rPr>
              <a:t>＋</a:t>
            </a:r>
            <a:r>
              <a:rPr lang="en-US" altLang="zh-CN" sz="2600" b="1" i="1" kern="100" dirty="0">
                <a:solidFill>
                  <a:srgbClr val="C00000"/>
                </a:solidFill>
                <a:latin typeface="Times New Roman"/>
                <a:ea typeface="宋体"/>
                <a:cs typeface="Courier New"/>
                <a:sym typeface="Times New Roman"/>
              </a:rPr>
              <a:t>By</a:t>
            </a:r>
            <a:r>
              <a:rPr lang="zh-CN" altLang="zh-CN" sz="2600" b="1" kern="100" dirty="0">
                <a:solidFill>
                  <a:srgbClr val="C00000"/>
                </a:solidFill>
                <a:latin typeface="Times New Roman"/>
                <a:ea typeface="宋体"/>
                <a:cs typeface="Times New Roman"/>
                <a:sym typeface="Times New Roman"/>
              </a:rPr>
              <a:t>＋</a:t>
            </a:r>
            <a:r>
              <a:rPr lang="en-US" altLang="zh-CN" sz="2600" b="1" i="1" kern="100" dirty="0">
                <a:solidFill>
                  <a:srgbClr val="C00000"/>
                </a:solidFill>
                <a:latin typeface="Times New Roman"/>
                <a:ea typeface="宋体"/>
                <a:cs typeface="Courier New"/>
                <a:sym typeface="Times New Roman"/>
              </a:rPr>
              <a:t>C</a:t>
            </a:r>
            <a:r>
              <a:rPr lang="zh-CN" altLang="zh-CN" sz="2600" b="1" kern="100" dirty="0">
                <a:solidFill>
                  <a:srgbClr val="C00000"/>
                </a:solidFill>
                <a:latin typeface="Times New Roman"/>
                <a:ea typeface="宋体"/>
                <a:cs typeface="Times New Roman"/>
                <a:sym typeface="Times New Roman"/>
              </a:rPr>
              <a:t>＝</a:t>
            </a:r>
            <a:r>
              <a:rPr lang="en-US" altLang="zh-CN" sz="2600" b="1" kern="100" dirty="0">
                <a:solidFill>
                  <a:srgbClr val="C00000"/>
                </a:solidFill>
                <a:latin typeface="Times New Roman"/>
                <a:ea typeface="宋体"/>
                <a:cs typeface="Courier New"/>
                <a:sym typeface="Times New Roman"/>
              </a:rPr>
              <a:t>0</a:t>
            </a:r>
            <a:endParaRPr lang="zh-CN" altLang="en-US" sz="2600" dirty="0">
              <a:solidFill>
                <a:srgbClr val="C00000"/>
              </a:solidFill>
              <a:latin typeface="Times New Roman"/>
              <a:ea typeface="宋体"/>
              <a:sym typeface="Times New Roman"/>
            </a:endParaRPr>
          </a:p>
        </p:txBody>
      </p:sp>
      <p:sp>
        <p:nvSpPr>
          <p:cNvPr id="7" name="矩形 6"/>
          <p:cNvSpPr/>
          <p:nvPr/>
        </p:nvSpPr>
        <p:spPr>
          <a:xfrm>
            <a:off x="199771" y="2702044"/>
            <a:ext cx="11537950" cy="2492990"/>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Times New Roman"/>
                <a:cs typeface="Courier New"/>
              </a:rPr>
              <a:t>2.</a:t>
            </a:r>
            <a:r>
              <a:rPr lang="zh-CN" altLang="zh-CN" sz="2600" b="1" kern="100" dirty="0">
                <a:latin typeface="Times New Roman"/>
                <a:cs typeface="Times New Roman"/>
              </a:rPr>
              <a:t>二元一次方程与直线的关系</a:t>
            </a:r>
            <a:endParaRPr lang="zh-CN" altLang="zh-CN" sz="1050" kern="100" dirty="0">
              <a:latin typeface="宋体"/>
              <a:cs typeface="Courier New"/>
            </a:endParaRPr>
          </a:p>
          <a:p>
            <a:pPr marL="252000" algn="just">
              <a:lnSpc>
                <a:spcPct val="150000"/>
              </a:lnSpc>
              <a:spcAft>
                <a:spcPts val="0"/>
              </a:spcAft>
              <a:tabLst>
                <a:tab pos="2430780" algn="l"/>
              </a:tabLst>
            </a:pPr>
            <a:r>
              <a:rPr lang="zh-CN" altLang="zh-CN" sz="2600" b="1" kern="100" dirty="0">
                <a:latin typeface="Times New Roman"/>
                <a:cs typeface="Times New Roman"/>
              </a:rPr>
              <a:t>在平面直角坐标系中，任意一个二元一次方程是直角坐标平面上一条确定</a:t>
            </a:r>
            <a:r>
              <a:rPr lang="zh-CN" altLang="zh-CN" sz="2600" b="1" kern="100" dirty="0" smtClean="0">
                <a:latin typeface="Times New Roman"/>
                <a:cs typeface="Times New Roman"/>
              </a:rPr>
              <a:t>的</a:t>
            </a:r>
            <a:r>
              <a:rPr lang="en-US" altLang="zh-CN" sz="2600" b="1" kern="100" dirty="0" smtClean="0">
                <a:latin typeface="Times New Roman"/>
                <a:ea typeface="宋体"/>
                <a:cs typeface="Times New Roman"/>
                <a:sym typeface="Times New Roman"/>
              </a:rPr>
              <a:t>______</a:t>
            </a:r>
            <a:r>
              <a:rPr lang="zh-CN" altLang="zh-CN" sz="2600" b="1" kern="100" dirty="0" smtClean="0">
                <a:latin typeface="Times New Roman"/>
                <a:cs typeface="Times New Roman"/>
              </a:rPr>
              <a:t>；</a:t>
            </a:r>
            <a:r>
              <a:rPr lang="zh-CN" altLang="zh-CN" sz="2600" b="1" kern="100" dirty="0">
                <a:latin typeface="Times New Roman"/>
                <a:cs typeface="Times New Roman"/>
              </a:rPr>
              <a:t>反之，直角坐标平面上的任意一条直线可以用一个确定的二元一次方程表示</a:t>
            </a:r>
            <a:r>
              <a:rPr lang="en-US" altLang="zh-CN" sz="2600" b="1" kern="100" dirty="0">
                <a:latin typeface="Times New Roman"/>
                <a:cs typeface="Courier New"/>
              </a:rPr>
              <a:t>.</a:t>
            </a:r>
            <a:endParaRPr lang="zh-CN" altLang="zh-CN" sz="1050" kern="100" dirty="0">
              <a:effectLst/>
              <a:latin typeface="宋体"/>
              <a:cs typeface="Courier New"/>
            </a:endParaRPr>
          </a:p>
        </p:txBody>
      </p:sp>
      <p:sp>
        <p:nvSpPr>
          <p:cNvPr id="3" name="矩形 2"/>
          <p:cNvSpPr/>
          <p:nvPr/>
        </p:nvSpPr>
        <p:spPr>
          <a:xfrm>
            <a:off x="590412" y="3937381"/>
            <a:ext cx="854721" cy="492443"/>
          </a:xfrm>
          <a:prstGeom prst="rect">
            <a:avLst/>
          </a:prstGeom>
        </p:spPr>
        <p:txBody>
          <a:bodyPr wrap="none">
            <a:spAutoFit/>
          </a:bodyPr>
          <a:lstStyle/>
          <a:p>
            <a:r>
              <a:rPr lang="zh-CN" altLang="zh-CN" sz="2600" b="1" kern="100">
                <a:solidFill>
                  <a:srgbClr val="C00000"/>
                </a:solidFill>
                <a:latin typeface="Times New Roman"/>
                <a:ea typeface="宋体"/>
                <a:cs typeface="Times New Roman"/>
                <a:sym typeface="Times New Roman"/>
              </a:rPr>
              <a:t>直线</a:t>
            </a:r>
            <a:endParaRPr lang="zh-CN" altLang="en-US" sz="2600">
              <a:solidFill>
                <a:srgbClr val="C00000"/>
              </a:solidFill>
              <a:latin typeface="Times New Roman"/>
              <a:ea typeface="宋体"/>
              <a:sym typeface="Times New Roman"/>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utoUpdateAnimBg="0"/>
      <p:bldP spid="3" grpId="0"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1"/>
            </p:custDataLst>
          </p:nvPr>
        </p:nvSpPr>
        <p:spPr>
          <a:xfrm>
            <a:off x="786905" y="0"/>
            <a:ext cx="1259395" cy="1701208"/>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extBox 8"/>
          <p:cNvSpPr txBox="1"/>
          <p:nvPr>
            <p:custDataLst>
              <p:tags r:id="rId2"/>
            </p:custDataLst>
          </p:nvPr>
        </p:nvSpPr>
        <p:spPr>
          <a:xfrm>
            <a:off x="610626" y="1058464"/>
            <a:ext cx="1611952" cy="346249"/>
          </a:xfrm>
          <a:prstGeom prst="rect">
            <a:avLst/>
          </a:prstGeom>
          <a:noFill/>
        </p:spPr>
        <p:txBody>
          <a:bodyPr wrap="square" lIns="0" tIns="0" rIns="0" bIns="0" rtlCol="0" anchor="ctr">
            <a:spAutoFit/>
          </a:bodyPr>
          <a:lstStyle/>
          <a:p>
            <a:pPr algn="ctr">
              <a:lnSpc>
                <a:spcPts val="3000"/>
              </a:lnSpc>
            </a:pPr>
            <a:r>
              <a:rPr lang="zh-CN" altLang="en-US" sz="2000" dirty="0" smtClean="0">
                <a:solidFill>
                  <a:prstClr val="white"/>
                </a:solidFill>
                <a:ea typeface="微软雅黑" panose="020B0503020204020204" pitchFamily="34" charset="-122"/>
              </a:rPr>
              <a:t>温馨提示</a:t>
            </a:r>
            <a:endParaRPr lang="zh-CN" altLang="en-US" sz="2000" dirty="0">
              <a:solidFill>
                <a:prstClr val="white"/>
              </a:solidFill>
              <a:ea typeface="微软雅黑" panose="020B0503020204020204" pitchFamily="34" charset="-122"/>
              <a:sym typeface="Arial" panose="020B0604020202020204" pitchFamily="34" charset="0"/>
            </a:endParaRPr>
          </a:p>
        </p:txBody>
      </p:sp>
      <p:sp>
        <p:nvSpPr>
          <p:cNvPr id="3" name="矩形 2"/>
          <p:cNvSpPr/>
          <p:nvPr>
            <p:custDataLst>
              <p:tags r:id="rId3"/>
            </p:custDataLst>
          </p:nvPr>
        </p:nvSpPr>
        <p:spPr>
          <a:xfrm>
            <a:off x="822576" y="1738884"/>
            <a:ext cx="11097932" cy="2492990"/>
          </a:xfrm>
          <a:prstGeom prst="rect">
            <a:avLst/>
          </a:prstGeom>
        </p:spPr>
        <p:txBody>
          <a:bodyPr wrap="square">
            <a:spAutoFit/>
          </a:bodyPr>
          <a:lstStyle/>
          <a:p>
            <a:pPr algn="just">
              <a:lnSpc>
                <a:spcPct val="150000"/>
              </a:lnSpc>
              <a:spcAft>
                <a:spcPts val="0"/>
              </a:spcAft>
              <a:tabLst>
                <a:tab pos="2430780" algn="l"/>
              </a:tabLst>
            </a:pPr>
            <a:r>
              <a:rPr lang="en-US" altLang="zh-CN" sz="2600" b="1" kern="100" dirty="0">
                <a:latin typeface="Times New Roman"/>
                <a:cs typeface="Courier New"/>
              </a:rPr>
              <a:t>(1)</a:t>
            </a:r>
            <a:r>
              <a:rPr lang="zh-CN" altLang="zh-CN" sz="2600" b="1" kern="100" dirty="0">
                <a:latin typeface="Times New Roman"/>
                <a:cs typeface="Times New Roman"/>
              </a:rPr>
              <a:t>对于直线方程的一般式，有如下约定：</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宋体"/>
                <a:cs typeface="Times New Roman"/>
              </a:rPr>
              <a:t>①</a:t>
            </a:r>
            <a:r>
              <a:rPr lang="zh-CN" altLang="zh-CN" sz="2600" b="1" kern="100" dirty="0">
                <a:latin typeface="Times New Roman"/>
                <a:cs typeface="Times New Roman"/>
              </a:rPr>
              <a:t>方程中等号的左侧从左向右一般按</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，常数项的先后顺序排列；</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宋体"/>
                <a:cs typeface="Times New Roman"/>
              </a:rPr>
              <a:t>②</a:t>
            </a:r>
            <a:r>
              <a:rPr lang="en-US" altLang="zh-CN" sz="2600" b="1" i="1" kern="100" dirty="0">
                <a:latin typeface="Times New Roman"/>
                <a:cs typeface="Courier New"/>
              </a:rPr>
              <a:t>x</a:t>
            </a:r>
            <a:r>
              <a:rPr lang="zh-CN" altLang="zh-CN" sz="2600" b="1" kern="100" dirty="0">
                <a:latin typeface="Times New Roman"/>
                <a:cs typeface="Times New Roman"/>
              </a:rPr>
              <a:t>的系数为正；</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宋体"/>
                <a:cs typeface="Times New Roman"/>
              </a:rPr>
              <a:t>③</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的系数和常数项一般不出现分数</a:t>
            </a:r>
            <a:r>
              <a:rPr lang="en-US" altLang="zh-CN" sz="2600" b="1" kern="100" dirty="0" smtClean="0">
                <a:latin typeface="Times New Roman"/>
                <a:cs typeface="Courier New"/>
              </a:rPr>
              <a:t>.</a:t>
            </a:r>
            <a:endParaRPr lang="zh-CN" altLang="zh-CN" sz="1050" kern="100" dirty="0">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KSO_WPP_MARK_KEY" val="711c9dad-a909-41b7-9593-a6b949574769"/>
  <p:tag name="COMMONDATA" val="eyJoZGlkIjoiYTU1NWQzNDk4MmFiN2NhNjM0MGQzNmIzYzY4OWJmNGY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 name="KSO_WM_UNIT_PLACING_PICTURE_USER_VIEWPORT" val="{&quot;height&quot;:1905,&quot;width&quot;:1859}"/>
</p:tagLst>
</file>

<file path=ppt/tags/tag1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9.xml><?xml version="1.0" encoding="utf-8"?>
<p:tagLst xmlns:a="http://schemas.openxmlformats.org/drawingml/2006/main" xmlns:r="http://schemas.openxmlformats.org/officeDocument/2006/relationships" xmlns:p="http://schemas.openxmlformats.org/presentationml/2006/main">
  <p:tag name="KSO_WM_BEAUTIFY_FLAG" val=""/>
  <p:tag name="KSO_WM_UNIT_PLACING_PICTURE_USER_VIEWPORT" val="{&quot;height&quot;:1905,&quot;width&quot;:1859}"/>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MH" val="20150816225314"/>
  <p:tag name="MH_LIBRARY" val="GRAPHIC"/>
  <p:tag name="MH_TYPE" val="SubTitle"/>
  <p:tag name="MH_ORDER" val="1"/>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MH" val="20150816225314"/>
  <p:tag name="MH_LIBRARY" val="GRAPHIC"/>
  <p:tag name="MH_TYPE" val="SubTitle"/>
  <p:tag name="MH_ORDER" val="1"/>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MH" val="20150816225314"/>
  <p:tag name="MH_LIBRARY" val="GRAPHIC"/>
  <p:tag name="MH_TYPE" val="SubTitle"/>
  <p:tag name="MH_ORDER" val="1"/>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CBE9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6"/>
        </a:solidFill>
        <a:ln>
          <a:noFill/>
        </a:ln>
      </a:spPr>
      <a:bodyPr rtlCol="0" anchor="ctr"/>
      <a:lstStyle>
        <a:defPPr algn="ctr">
          <a:defRPr lang="zh-CN" altLang="en-US"/>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2007-2010">
      <a:dk1>
        <a:sysClr val="windowText" lastClr="000000"/>
      </a:dk1>
      <a:lt1>
        <a:sysClr val="window" lastClr="CBE9C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CBE9C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CBE9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TotalTime>
  <Words>2946</Words>
  <Application>Microsoft Office PowerPoint</Application>
  <PresentationFormat>自定义</PresentationFormat>
  <Paragraphs>231</Paragraphs>
  <Slides>64</Slides>
  <Notes>25</Notes>
  <HiddenSlides>0</HiddenSlides>
  <MMClips>0</MMClips>
  <ScaleCrop>false</ScaleCrop>
  <HeadingPairs>
    <vt:vector size="6" baseType="variant">
      <vt:variant>
        <vt:lpstr>主题</vt:lpstr>
      </vt:variant>
      <vt:variant>
        <vt:i4>2</vt:i4>
      </vt:variant>
      <vt:variant>
        <vt:lpstr>嵌入 OLE 服务器</vt:lpstr>
      </vt:variant>
      <vt:variant>
        <vt:i4>3</vt:i4>
      </vt:variant>
      <vt:variant>
        <vt:lpstr>幻灯片标题</vt:lpstr>
      </vt:variant>
      <vt:variant>
        <vt:i4>64</vt:i4>
      </vt:variant>
    </vt:vector>
  </HeadingPairs>
  <TitlesOfParts>
    <vt:vector size="69" baseType="lpstr">
      <vt:lpstr>Office 主题​​</vt:lpstr>
      <vt:lpstr>1_Office 主题</vt:lpstr>
      <vt:lpstr>Document</vt:lpstr>
      <vt:lpstr>Microsoft Word 97 - 2003 文档</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zhongyao.kang</dc:creator>
  <cp:lastModifiedBy>user</cp:lastModifiedBy>
  <cp:revision>668</cp:revision>
  <dcterms:created xsi:type="dcterms:W3CDTF">2016-06-07T15:36:00Z</dcterms:created>
  <dcterms:modified xsi:type="dcterms:W3CDTF">2024-04-23T08:46:56Z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2052-11.1.0.12980</vt:lpwstr>
  </property>
  <property fmtid="{D5CDD505-2E9C-101B-9397-08002B2CF9AE}" pid="3" name="ICV">
    <vt:lpwstr>BBD87887B81541C79A7E256C31261CD2</vt:lpwstr>
  </property>
</Properties>
</file>

<file path=docProps/thumbnail.jpeg>
</file>